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 id="2147483964" r:id="rId2"/>
    <p:sldMasterId id="2147484329" r:id="rId3"/>
  </p:sldMasterIdLst>
  <p:notesMasterIdLst>
    <p:notesMasterId r:id="rId17"/>
  </p:notesMasterIdLst>
  <p:sldIdLst>
    <p:sldId id="256" r:id="rId4"/>
    <p:sldId id="257" r:id="rId5"/>
    <p:sldId id="259" r:id="rId6"/>
    <p:sldId id="260" r:id="rId7"/>
    <p:sldId id="261" r:id="rId8"/>
    <p:sldId id="262" r:id="rId9"/>
    <p:sldId id="263" r:id="rId10"/>
    <p:sldId id="264" r:id="rId11"/>
    <p:sldId id="267" r:id="rId12"/>
    <p:sldId id="268" r:id="rId13"/>
    <p:sldId id="269"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llaume Ruiz" initials="GR" lastIdx="1" clrIdx="0">
    <p:extLst>
      <p:ext uri="{19B8F6BF-5375-455C-9EA6-DF929625EA0E}">
        <p15:presenceInfo xmlns:p15="http://schemas.microsoft.com/office/powerpoint/2012/main" userId="c695739cbe111d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1" autoAdjust="0"/>
  </p:normalViewPr>
  <p:slideViewPr>
    <p:cSldViewPr snapToGrid="0">
      <p:cViewPr varScale="1">
        <p:scale>
          <a:sx n="70" d="100"/>
          <a:sy n="70" d="100"/>
        </p:scale>
        <p:origin x="1166" y="38"/>
      </p:cViewPr>
      <p:guideLst/>
    </p:cSldViewPr>
  </p:slideViewPr>
  <p:notesTextViewPr>
    <p:cViewPr>
      <p:scale>
        <a:sx n="1" d="1"/>
        <a:sy n="1" d="1"/>
      </p:scale>
      <p:origin x="0" y="0"/>
    </p:cViewPr>
  </p:notesTextViewPr>
  <p:notesViewPr>
    <p:cSldViewPr snapToGrid="0" showGuides="1">
      <p:cViewPr varScale="1">
        <p:scale>
          <a:sx n="66" d="100"/>
          <a:sy n="66" d="100"/>
        </p:scale>
        <p:origin x="3134"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CECED-B435-4E9E-BC4B-A22F1ED2B411}" type="datetimeFigureOut">
              <a:rPr lang="fr-FR" smtClean="0"/>
              <a:t>25/03/2019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8890C-1C00-4415-BA7B-8147C6BD77D6}" type="slidenum">
              <a:rPr lang="fr-FR" smtClean="0"/>
              <a:t>‹N°›</a:t>
            </a:fld>
            <a:endParaRPr lang="fr-FR"/>
          </a:p>
        </p:txBody>
      </p:sp>
    </p:spTree>
    <p:extLst>
      <p:ext uri="{BB962C8B-B14F-4D97-AF65-F5344CB8AC3E}">
        <p14:creationId xmlns:p14="http://schemas.microsoft.com/office/powerpoint/2010/main" val="340123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le cadre de ma première année de section de technicien supérieur en système numérique j’ai réalisé un stage en entreprise de six semaines, du 14 mai au 22 juin 2018. </a:t>
            </a:r>
          </a:p>
          <a:p>
            <a:r>
              <a:rPr lang="fr-FR" sz="1200" kern="1200" dirty="0">
                <a:solidFill>
                  <a:schemeClr val="tx1"/>
                </a:solidFill>
                <a:effectLst/>
                <a:latin typeface="+mn-lt"/>
                <a:ea typeface="+mn-ea"/>
                <a:cs typeface="+mn-cs"/>
              </a:rPr>
              <a:t>Ce stage s’est déroulé aux Milles (Aix-en-Provence), dans une entreprise du nom d’</a:t>
            </a:r>
            <a:r>
              <a:rPr lang="fr-FR" sz="1200" kern="1200" dirty="0" err="1">
                <a:solidFill>
                  <a:schemeClr val="tx1"/>
                </a:solidFill>
                <a:effectLst/>
                <a:latin typeface="+mn-lt"/>
                <a:ea typeface="+mn-ea"/>
                <a:cs typeface="+mn-cs"/>
              </a:rPr>
              <a:t>Odéolis</a:t>
            </a:r>
            <a:r>
              <a:rPr lang="fr-FR" sz="1200" kern="1200" dirty="0">
                <a:solidFill>
                  <a:schemeClr val="tx1"/>
                </a:solidFill>
                <a:effectLst/>
                <a:latin typeface="+mn-lt"/>
                <a:ea typeface="+mn-ea"/>
                <a:cs typeface="+mn-cs"/>
              </a:rPr>
              <a:t> offrant ses services à de grandes entreprises en gérant l’installation et la maintenance de parcs informatiques et d’équipements de libres services.</a:t>
            </a:r>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1</a:t>
            </a:fld>
            <a:endParaRPr lang="fr-FR"/>
          </a:p>
        </p:txBody>
      </p:sp>
    </p:spTree>
    <p:extLst>
      <p:ext uri="{BB962C8B-B14F-4D97-AF65-F5344CB8AC3E}">
        <p14:creationId xmlns:p14="http://schemas.microsoft.com/office/powerpoint/2010/main" val="303187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DE8890C-1C00-4415-BA7B-8147C6BD77D6}" type="slidenum">
              <a:rPr lang="fr-FR" smtClean="0"/>
              <a:t>12</a:t>
            </a:fld>
            <a:endParaRPr lang="fr-FR"/>
          </a:p>
        </p:txBody>
      </p:sp>
    </p:spTree>
    <p:extLst>
      <p:ext uri="{BB962C8B-B14F-4D97-AF65-F5344CB8AC3E}">
        <p14:creationId xmlns:p14="http://schemas.microsoft.com/office/powerpoint/2010/main" val="25637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2</a:t>
            </a:fld>
            <a:endParaRPr lang="fr-FR"/>
          </a:p>
        </p:txBody>
      </p:sp>
    </p:spTree>
    <p:extLst>
      <p:ext uri="{BB962C8B-B14F-4D97-AF65-F5344CB8AC3E}">
        <p14:creationId xmlns:p14="http://schemas.microsoft.com/office/powerpoint/2010/main" val="305174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Créée en 1991 filiale annexe de La Français des Jeux </a:t>
            </a:r>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 La Française de Maintenance. </a:t>
            </a:r>
          </a:p>
          <a:p>
            <a:r>
              <a:rPr lang="fr-FR" sz="1200" kern="1200" dirty="0">
                <a:solidFill>
                  <a:schemeClr val="tx1"/>
                </a:solidFill>
                <a:effectLst/>
                <a:latin typeface="+mn-lt"/>
                <a:ea typeface="+mn-ea"/>
                <a:cs typeface="+mn-cs"/>
              </a:rPr>
              <a:t>L’entreprise gérait l’installation et la maintenance des équipements informatiques de la Française des Jeux.</a:t>
            </a:r>
          </a:p>
          <a:p>
            <a:r>
              <a:rPr lang="fr-FR" sz="1200" kern="1200" dirty="0">
                <a:solidFill>
                  <a:schemeClr val="tx1"/>
                </a:solidFill>
                <a:effectLst/>
                <a:latin typeface="+mn-lt"/>
                <a:ea typeface="+mn-ea"/>
                <a:cs typeface="+mn-cs"/>
              </a:rPr>
              <a:t>1998 vendue à une entreprise du groupe américain EDS et a été renommé EDS GFS. Puis vendu à nouveau à un groupe allemand et est devenue AO GROUP.</a:t>
            </a:r>
          </a:p>
          <a:p>
            <a:r>
              <a:rPr lang="fr-FR" sz="1200" kern="1200" dirty="0">
                <a:solidFill>
                  <a:schemeClr val="tx1"/>
                </a:solidFill>
                <a:effectLst/>
                <a:latin typeface="+mn-lt"/>
                <a:ea typeface="+mn-ea"/>
                <a:cs typeface="+mn-cs"/>
              </a:rPr>
              <a:t>En 2010, elle fut nommée </a:t>
            </a:r>
            <a:r>
              <a:rPr lang="fr-FR" sz="1200" kern="1200" dirty="0" err="1">
                <a:solidFill>
                  <a:schemeClr val="tx1"/>
                </a:solidFill>
                <a:effectLst/>
                <a:latin typeface="+mn-lt"/>
                <a:ea typeface="+mn-ea"/>
                <a:cs typeface="+mn-cs"/>
              </a:rPr>
              <a:t>Odéolis</a:t>
            </a:r>
            <a:r>
              <a:rPr lang="fr-FR" sz="1200" kern="1200" dirty="0">
                <a:solidFill>
                  <a:schemeClr val="tx1"/>
                </a:solidFill>
                <a:effectLst/>
                <a:latin typeface="+mn-lt"/>
                <a:ea typeface="+mn-ea"/>
                <a:cs typeface="+mn-cs"/>
              </a:rPr>
              <a:t> après son rachat par des actionnaires dont Grégoire de La </a:t>
            </a:r>
            <a:r>
              <a:rPr lang="fr-FR" sz="1200" kern="1200" dirty="0" err="1">
                <a:solidFill>
                  <a:schemeClr val="tx1"/>
                </a:solidFill>
                <a:effectLst/>
                <a:latin typeface="+mn-lt"/>
                <a:ea typeface="+mn-ea"/>
                <a:cs typeface="+mn-cs"/>
              </a:rPr>
              <a:t>Horie</a:t>
            </a:r>
            <a:r>
              <a:rPr lang="fr-FR" sz="1200" kern="1200" dirty="0">
                <a:solidFill>
                  <a:schemeClr val="tx1"/>
                </a:solidFill>
                <a:effectLst/>
                <a:latin typeface="+mn-lt"/>
                <a:ea typeface="+mn-ea"/>
                <a:cs typeface="+mn-cs"/>
              </a:rPr>
              <a:t>, aujourd’hui devenu Directeur général de l’entreprise.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Elle est désormais une entreprise française indépendante. Son cœur de métier est d’assurer le fonctionnement sans interruption des équipements de transaction et de libre-service d’autres entreprises tel des distributeurs automatiques, des bornes de recharge pour voiture électriques, d’enregistrement Air France ou d’achat de jeux à gratter. </a:t>
            </a:r>
          </a:p>
          <a:p>
            <a:endParaRPr lang="fr-FR" dirty="0"/>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3</a:t>
            </a:fld>
            <a:endParaRPr lang="fr-FR"/>
          </a:p>
        </p:txBody>
      </p:sp>
    </p:spTree>
    <p:extLst>
      <p:ext uri="{BB962C8B-B14F-4D97-AF65-F5344CB8AC3E}">
        <p14:creationId xmlns:p14="http://schemas.microsoft.com/office/powerpoint/2010/main" val="155124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Odéolis</a:t>
            </a:r>
            <a:r>
              <a:rPr lang="fr-FR" sz="1200" kern="1200" dirty="0">
                <a:solidFill>
                  <a:schemeClr val="tx1"/>
                </a:solidFill>
                <a:effectLst/>
                <a:latin typeface="+mn-lt"/>
                <a:ea typeface="+mn-ea"/>
                <a:cs typeface="+mn-cs"/>
              </a:rPr>
              <a:t> présente sur l’intégralité du territoire national.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Composée de locaux techniques, dépôts et agences régionales, disséminés sur toute la France comme illustré ci-dessous.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ainsi qu’une Plate-forme logistique (à Vitrolles) et un centre opérationnel (à Aix en Provence où j’ai effectué mon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Odéolis</a:t>
            </a:r>
            <a:r>
              <a:rPr lang="fr-FR" sz="1200" kern="1200" dirty="0">
                <a:solidFill>
                  <a:schemeClr val="tx1"/>
                </a:solidFill>
                <a:effectLst/>
                <a:latin typeface="+mn-lt"/>
                <a:ea typeface="+mn-ea"/>
                <a:cs typeface="+mn-cs"/>
              </a:rPr>
              <a:t> possède un large panel d’activités et de services pour ses clients (de gestion, logistique et mise en œuvre) pour un panel de clients tout aussi large, dont voici quelques exemples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4</a:t>
            </a:fld>
            <a:endParaRPr lang="fr-FR"/>
          </a:p>
        </p:txBody>
      </p:sp>
    </p:spTree>
    <p:extLst>
      <p:ext uri="{BB962C8B-B14F-4D97-AF65-F5344CB8AC3E}">
        <p14:creationId xmlns:p14="http://schemas.microsoft.com/office/powerpoint/2010/main" val="142418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Service dirigé par Laurent </a:t>
            </a:r>
            <a:r>
              <a:rPr lang="fr-FR" dirty="0" err="1"/>
              <a:t>Pizy</a:t>
            </a:r>
            <a:endParaRPr lang="fr-FR" dirty="0"/>
          </a:p>
          <a:p>
            <a:r>
              <a:rPr lang="fr-FR" dirty="0"/>
              <a:t>Scindé en niveau 1, 2 et 3</a:t>
            </a:r>
          </a:p>
          <a:p>
            <a:r>
              <a:rPr lang="fr-FR" dirty="0"/>
              <a:t>Niveau 1 : réception d’appels de clients (MCO) + escalades.</a:t>
            </a:r>
          </a:p>
          <a:p>
            <a:r>
              <a:rPr lang="fr-FR" dirty="0"/>
              <a:t>Si problème plus technique alors </a:t>
            </a:r>
            <a:r>
              <a:rPr lang="fr-FR" dirty="0">
                <a:sym typeface="Wingdings" panose="05000000000000000000" pitchFamily="2" charset="2"/>
              </a:rPr>
              <a:t> support technique </a:t>
            </a:r>
            <a:r>
              <a:rPr lang="fr-FR" dirty="0"/>
              <a:t>niveau 2 voir niveau 3 (expertise)</a:t>
            </a:r>
          </a:p>
          <a:p>
            <a:r>
              <a:rPr lang="fr-FR" dirty="0"/>
              <a:t>Niveau 3 : passe des formations</a:t>
            </a:r>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5</a:t>
            </a:fld>
            <a:endParaRPr lang="fr-FR"/>
          </a:p>
        </p:txBody>
      </p:sp>
    </p:spTree>
    <p:extLst>
      <p:ext uri="{BB962C8B-B14F-4D97-AF65-F5344CB8AC3E}">
        <p14:creationId xmlns:p14="http://schemas.microsoft.com/office/powerpoint/2010/main" val="121996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Introduction du contexte :</a:t>
            </a:r>
          </a:p>
          <a:p>
            <a:r>
              <a:rPr lang="fr-FR" dirty="0"/>
              <a:t>Le groupe Les Mousquetaires compte 7 filiales.</a:t>
            </a:r>
          </a:p>
          <a:p>
            <a:r>
              <a:rPr lang="fr-FR" dirty="0"/>
              <a:t>Chaque établissent de ce groupe possède un même parc informatique, séparer en deux parties : « front office » partie caisses et « back office » et partie bureaux.</a:t>
            </a:r>
          </a:p>
          <a:p>
            <a:r>
              <a:rPr lang="fr-FR" dirty="0"/>
              <a:t>3 modèles possibles de serveurs.</a:t>
            </a:r>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6</a:t>
            </a:fld>
            <a:endParaRPr lang="fr-FR"/>
          </a:p>
        </p:txBody>
      </p:sp>
    </p:spTree>
    <p:extLst>
      <p:ext uri="{BB962C8B-B14F-4D97-AF65-F5344CB8AC3E}">
        <p14:creationId xmlns:p14="http://schemas.microsoft.com/office/powerpoint/2010/main" val="360859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DE8890C-1C00-4415-BA7B-8147C6BD77D6}" type="slidenum">
              <a:rPr lang="fr-FR" smtClean="0"/>
              <a:t>7</a:t>
            </a:fld>
            <a:endParaRPr lang="fr-FR"/>
          </a:p>
        </p:txBody>
      </p:sp>
    </p:spTree>
    <p:extLst>
      <p:ext uri="{BB962C8B-B14F-4D97-AF65-F5344CB8AC3E}">
        <p14:creationId xmlns:p14="http://schemas.microsoft.com/office/powerpoint/2010/main" val="332808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DE8890C-1C00-4415-BA7B-8147C6BD77D6}" type="slidenum">
              <a:rPr lang="fr-FR" smtClean="0"/>
              <a:t>9</a:t>
            </a:fld>
            <a:endParaRPr lang="fr-FR"/>
          </a:p>
        </p:txBody>
      </p:sp>
    </p:spTree>
    <p:extLst>
      <p:ext uri="{BB962C8B-B14F-4D97-AF65-F5344CB8AC3E}">
        <p14:creationId xmlns:p14="http://schemas.microsoft.com/office/powerpoint/2010/main" val="178730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DE8890C-1C00-4415-BA7B-8147C6BD77D6}" type="slidenum">
              <a:rPr lang="fr-FR" smtClean="0"/>
              <a:t>10</a:t>
            </a:fld>
            <a:endParaRPr lang="fr-FR"/>
          </a:p>
        </p:txBody>
      </p:sp>
    </p:spTree>
    <p:extLst>
      <p:ext uri="{BB962C8B-B14F-4D97-AF65-F5344CB8AC3E}">
        <p14:creationId xmlns:p14="http://schemas.microsoft.com/office/powerpoint/2010/main" val="276881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61895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37114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414828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648689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459555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fr-FR"/>
              <a:t>Modifiez le style du titre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1608282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64814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45127" y="2507550"/>
            <a:ext cx="5156200"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7550"/>
            <a:ext cx="5181601"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003CB130-7770-4AEC-966E-AE0ADB970259}" type="datetimeFigureOut">
              <a:rPr lang="fr-FR" smtClean="0"/>
              <a:t>25/03/2019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1315717-B5DA-4CA6-8AA1-51470A35DE14}"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127318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3CB130-7770-4AEC-966E-AE0ADB970259}" type="datetimeFigureOut">
              <a:rPr lang="fr-FR" smtClean="0"/>
              <a:t>25/03/2019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1315717-B5DA-4CA6-8AA1-51470A35DE14}"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469292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CB130-7770-4AEC-966E-AE0ADB970259}" type="datetimeFigureOut">
              <a:rPr lang="fr-FR" smtClean="0"/>
              <a:t>25/03/2019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410157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fr-FR"/>
              <a:t>Modifiez le style du titre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3239778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17935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127231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4265278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736382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969350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107793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4283655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16696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03CB130-7770-4AEC-966E-AE0ADB970259}" type="datetimeFigureOut">
              <a:rPr lang="fr-FR" smtClean="0"/>
              <a:t>25/03/2019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476369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03CB130-7770-4AEC-966E-AE0ADB970259}" type="datetimeFigureOut">
              <a:rPr lang="fr-FR" smtClean="0"/>
              <a:t>25/03/2019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312837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CB130-7770-4AEC-966E-AE0ADB970259}" type="datetimeFigureOut">
              <a:rPr lang="fr-FR" smtClean="0"/>
              <a:t>25/03/2019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42498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fr-FR"/>
              <a:t>Modifiez le style du titre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56400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4190995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Tree>
    <p:extLst>
      <p:ext uri="{BB962C8B-B14F-4D97-AF65-F5344CB8AC3E}">
        <p14:creationId xmlns:p14="http://schemas.microsoft.com/office/powerpoint/2010/main" val="368102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11473363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406073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3956994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781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3975938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9880243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3CB130-7770-4AEC-966E-AE0ADB970259}" type="datetimeFigureOut">
              <a:rPr lang="fr-FR" smtClean="0"/>
              <a:t>25/03/2019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58942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9794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45127" y="2507550"/>
            <a:ext cx="5156200"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7550"/>
            <a:ext cx="5181601"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003CB130-7770-4AEC-966E-AE0ADB970259}" type="datetimeFigureOut">
              <a:rPr lang="fr-FR" smtClean="0"/>
              <a:t>25/03/2019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1315717-B5DA-4CA6-8AA1-51470A35DE14}"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50152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3CB130-7770-4AEC-966E-AE0ADB970259}" type="datetimeFigureOut">
              <a:rPr lang="fr-FR" smtClean="0"/>
              <a:t>25/03/2019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1315717-B5DA-4CA6-8AA1-51470A35DE14}"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405338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CB130-7770-4AEC-966E-AE0ADB970259}" type="datetimeFigureOut">
              <a:rPr lang="fr-FR" smtClean="0"/>
              <a:t>25/03/2019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331872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fr-FR"/>
              <a:t>Modifiez le style du titre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1356077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03CB130-7770-4AEC-966E-AE0ADB970259}" type="datetimeFigureOut">
              <a:rPr lang="fr-FR" smtClean="0"/>
              <a:t>25/03/2019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1315717-B5DA-4CA6-8AA1-51470A35DE14}" type="slidenum">
              <a:rPr lang="fr-FR" smtClean="0"/>
              <a:t>‹N°›</a:t>
            </a:fld>
            <a:endParaRPr lang="fr-FR"/>
          </a:p>
        </p:txBody>
      </p:sp>
    </p:spTree>
    <p:extLst>
      <p:ext uri="{BB962C8B-B14F-4D97-AF65-F5344CB8AC3E}">
        <p14:creationId xmlns:p14="http://schemas.microsoft.com/office/powerpoint/2010/main" val="241933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03CB130-7770-4AEC-966E-AE0ADB970259}" type="datetimeFigureOut">
              <a:rPr lang="fr-FR" smtClean="0"/>
              <a:t>25/03/2019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1315717-B5DA-4CA6-8AA1-51470A35DE14}" type="slidenum">
              <a:rPr lang="fr-FR" smtClean="0"/>
              <a:t>‹N°›</a:t>
            </a:fld>
            <a:endParaRPr lang="fr-FR"/>
          </a:p>
        </p:txBody>
      </p:sp>
    </p:spTree>
    <p:extLst>
      <p:ext uri="{BB962C8B-B14F-4D97-AF65-F5344CB8AC3E}">
        <p14:creationId xmlns:p14="http://schemas.microsoft.com/office/powerpoint/2010/main" val="2592980153"/>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03CB130-7770-4AEC-966E-AE0ADB970259}" type="datetimeFigureOut">
              <a:rPr lang="fr-FR" smtClean="0"/>
              <a:t>25/03/2019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1315717-B5DA-4CA6-8AA1-51470A35DE14}" type="slidenum">
              <a:rPr lang="fr-FR" smtClean="0"/>
              <a:t>‹N°›</a:t>
            </a:fld>
            <a:endParaRPr lang="fr-FR"/>
          </a:p>
        </p:txBody>
      </p:sp>
    </p:spTree>
    <p:extLst>
      <p:ext uri="{BB962C8B-B14F-4D97-AF65-F5344CB8AC3E}">
        <p14:creationId xmlns:p14="http://schemas.microsoft.com/office/powerpoint/2010/main" val="165848002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3CB130-7770-4AEC-966E-AE0ADB970259}" type="datetimeFigureOut">
              <a:rPr lang="fr-FR" smtClean="0"/>
              <a:t>25/03/2019</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1315717-B5DA-4CA6-8AA1-51470A35DE14}" type="slidenum">
              <a:rPr lang="fr-FR" smtClean="0"/>
              <a:t>‹N°›</a:t>
            </a:fld>
            <a:endParaRPr lang="fr-FR"/>
          </a:p>
        </p:txBody>
      </p:sp>
    </p:spTree>
    <p:extLst>
      <p:ext uri="{BB962C8B-B14F-4D97-AF65-F5344CB8AC3E}">
        <p14:creationId xmlns:p14="http://schemas.microsoft.com/office/powerpoint/2010/main" val="259699503"/>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DE7D01C-6C6D-4E5C-82D9-646A598C65A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33411" y="2870915"/>
            <a:ext cx="4681627" cy="3499185"/>
          </a:xfrm>
          <a:prstGeom prst="rect">
            <a:avLst/>
          </a:prstGeom>
          <a:ln>
            <a:noFill/>
          </a:ln>
          <a:effectLst>
            <a:softEdge rad="112500"/>
          </a:effectLst>
        </p:spPr>
      </p:pic>
      <p:sp>
        <p:nvSpPr>
          <p:cNvPr id="8" name="Rectangle 7">
            <a:extLst>
              <a:ext uri="{FF2B5EF4-FFF2-40B4-BE49-F238E27FC236}">
                <a16:creationId xmlns:a16="http://schemas.microsoft.com/office/drawing/2014/main" id="{BAB5EF05-93BD-4566-AA24-77F30840CA7B}"/>
              </a:ext>
            </a:extLst>
          </p:cNvPr>
          <p:cNvSpPr/>
          <p:nvPr/>
        </p:nvSpPr>
        <p:spPr>
          <a:xfrm>
            <a:off x="2335896" y="1258432"/>
            <a:ext cx="4876656" cy="830997"/>
          </a:xfrm>
          <a:prstGeom prst="rect">
            <a:avLst/>
          </a:prstGeom>
        </p:spPr>
        <p:txBody>
          <a:bodyPr wrap="none">
            <a:spAutoFit/>
          </a:bodyPr>
          <a:lstStyle/>
          <a:p>
            <a:pPr algn="ctr"/>
            <a:r>
              <a:rPr lang="fr-FR" sz="48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Rapport de stage</a:t>
            </a:r>
          </a:p>
        </p:txBody>
      </p:sp>
      <p:sp>
        <p:nvSpPr>
          <p:cNvPr id="9" name="Rectangle 8">
            <a:extLst>
              <a:ext uri="{FF2B5EF4-FFF2-40B4-BE49-F238E27FC236}">
                <a16:creationId xmlns:a16="http://schemas.microsoft.com/office/drawing/2014/main" id="{33978614-22F8-42A2-B0F6-0527FD567977}"/>
              </a:ext>
            </a:extLst>
          </p:cNvPr>
          <p:cNvSpPr/>
          <p:nvPr/>
        </p:nvSpPr>
        <p:spPr>
          <a:xfrm>
            <a:off x="451245" y="3894971"/>
            <a:ext cx="1540806" cy="861774"/>
          </a:xfrm>
          <a:prstGeom prst="rect">
            <a:avLst/>
          </a:prstGeom>
        </p:spPr>
        <p:txBody>
          <a:bodyPr wrap="none">
            <a:spAutoFit/>
          </a:bodyPr>
          <a:lstStyle/>
          <a:p>
            <a:pPr algn="ctr"/>
            <a:r>
              <a:rPr lang="fr-FR" sz="16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Entreprise</a:t>
            </a:r>
            <a:r>
              <a:rPr lang="fr-FR"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 :</a:t>
            </a:r>
          </a:p>
          <a:p>
            <a:pPr algn="ctr"/>
            <a:r>
              <a:rPr lang="fr-FR" sz="3200" dirty="0" err="1">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Odéolis</a:t>
            </a:r>
            <a:endParaRPr lang="fr-FR" sz="32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A63739EA-9BF7-4ABF-A37E-F9AB531680B3}"/>
              </a:ext>
            </a:extLst>
          </p:cNvPr>
          <p:cNvSpPr txBox="1"/>
          <p:nvPr/>
        </p:nvSpPr>
        <p:spPr>
          <a:xfrm>
            <a:off x="1028701" y="70339"/>
            <a:ext cx="2764539" cy="400110"/>
          </a:xfrm>
          <a:prstGeom prst="rect">
            <a:avLst/>
          </a:prstGeom>
          <a:noFill/>
        </p:spPr>
        <p:txBody>
          <a:bodyPr wrap="none" rtlCol="0">
            <a:spAutoFit/>
          </a:bodyPr>
          <a:lstStyle/>
          <a:p>
            <a:r>
              <a:rPr lang="fr-FR" sz="2000" dirty="0">
                <a:ln>
                  <a:solidFill>
                    <a:schemeClr val="accent1">
                      <a:lumMod val="50000"/>
                    </a:schemeClr>
                  </a:solidFill>
                </a:ln>
                <a:solidFill>
                  <a:schemeClr val="accent1">
                    <a:lumMod val="75000"/>
                  </a:schemeClr>
                </a:solidFill>
              </a:rPr>
              <a:t>Ruiz-Marino Guillaume</a:t>
            </a:r>
          </a:p>
        </p:txBody>
      </p:sp>
      <p:sp>
        <p:nvSpPr>
          <p:cNvPr id="11" name="Rectangle 10">
            <a:extLst>
              <a:ext uri="{FF2B5EF4-FFF2-40B4-BE49-F238E27FC236}">
                <a16:creationId xmlns:a16="http://schemas.microsoft.com/office/drawing/2014/main" id="{0B7F7102-B269-40C2-9CF7-F798B8E18EEB}"/>
              </a:ext>
            </a:extLst>
          </p:cNvPr>
          <p:cNvSpPr/>
          <p:nvPr/>
        </p:nvSpPr>
        <p:spPr>
          <a:xfrm>
            <a:off x="7212552" y="3894971"/>
            <a:ext cx="3381054" cy="861774"/>
          </a:xfrm>
          <a:prstGeom prst="rect">
            <a:avLst/>
          </a:prstGeom>
        </p:spPr>
        <p:txBody>
          <a:bodyPr wrap="none">
            <a:spAutoFit/>
          </a:bodyPr>
          <a:lstStyle/>
          <a:p>
            <a:pPr algn="ctr"/>
            <a:r>
              <a:rPr lang="fr-FR" sz="16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Nom du tuteur :</a:t>
            </a:r>
          </a:p>
          <a:p>
            <a:pPr algn="ctr"/>
            <a:r>
              <a:rPr lang="fr-FR" sz="32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rPr>
              <a:t>Laurent Friedrich</a:t>
            </a:r>
            <a:endParaRPr lang="fr-FR" sz="3200" dirty="0">
              <a:ln w="0">
                <a:solidFill>
                  <a:schemeClr val="accent1">
                    <a:lumMod val="50000"/>
                  </a:schemeClr>
                </a:solidFill>
              </a:ln>
              <a:solidFill>
                <a:schemeClr val="accent1">
                  <a:lumMod val="75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95245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0F1AC480-58AF-4C3C-BB1F-298C8EAA19B4}"/>
              </a:ext>
            </a:extLst>
          </p:cNvPr>
          <p:cNvSpPr>
            <a:spLocks noGrp="1"/>
          </p:cNvSpPr>
          <p:nvPr>
            <p:ph type="title"/>
          </p:nvPr>
        </p:nvSpPr>
        <p:spPr>
          <a:xfrm>
            <a:off x="677863" y="288760"/>
            <a:ext cx="8596312" cy="1320800"/>
          </a:xfrm>
        </p:spPr>
        <p:txBody>
          <a:bodyPr/>
          <a:lstStyle/>
          <a:p>
            <a:pPr algn="ctr"/>
            <a:r>
              <a:rPr lang="fr-FR" dirty="0">
                <a:ln>
                  <a:solidFill>
                    <a:schemeClr val="accent1">
                      <a:lumMod val="50000"/>
                    </a:schemeClr>
                  </a:solidFill>
                </a:ln>
              </a:rPr>
              <a:t>Activités</a:t>
            </a:r>
            <a:endParaRPr lang="fr-FR" dirty="0"/>
          </a:p>
        </p:txBody>
      </p:sp>
      <p:sp>
        <p:nvSpPr>
          <p:cNvPr id="14" name="ZoneTexte 13">
            <a:extLst>
              <a:ext uri="{FF2B5EF4-FFF2-40B4-BE49-F238E27FC236}">
                <a16:creationId xmlns:a16="http://schemas.microsoft.com/office/drawing/2014/main" id="{98C63935-C6C9-467F-AA7F-BA63E6C83155}"/>
              </a:ext>
            </a:extLst>
          </p:cNvPr>
          <p:cNvSpPr txBox="1"/>
          <p:nvPr/>
        </p:nvSpPr>
        <p:spPr>
          <a:xfrm>
            <a:off x="11361419" y="6488668"/>
            <a:ext cx="428322" cy="369332"/>
          </a:xfrm>
          <a:prstGeom prst="rect">
            <a:avLst/>
          </a:prstGeom>
          <a:noFill/>
        </p:spPr>
        <p:txBody>
          <a:bodyPr wrap="none" rtlCol="0">
            <a:spAutoFit/>
          </a:bodyPr>
          <a:lstStyle/>
          <a:p>
            <a:r>
              <a:rPr lang="fr-FR" dirty="0">
                <a:solidFill>
                  <a:srgbClr val="002060"/>
                </a:solidFill>
              </a:rPr>
              <a:t>10</a:t>
            </a:r>
          </a:p>
        </p:txBody>
      </p:sp>
      <p:sp>
        <p:nvSpPr>
          <p:cNvPr id="15" name="ZoneTexte 14">
            <a:extLst>
              <a:ext uri="{FF2B5EF4-FFF2-40B4-BE49-F238E27FC236}">
                <a16:creationId xmlns:a16="http://schemas.microsoft.com/office/drawing/2014/main" id="{E77CCE73-9178-4A84-9D37-342125450486}"/>
              </a:ext>
            </a:extLst>
          </p:cNvPr>
          <p:cNvSpPr txBox="1"/>
          <p:nvPr/>
        </p:nvSpPr>
        <p:spPr>
          <a:xfrm>
            <a:off x="677863" y="1304550"/>
            <a:ext cx="3361818" cy="369332"/>
          </a:xfrm>
          <a:prstGeom prst="rect">
            <a:avLst/>
          </a:prstGeom>
          <a:noFill/>
        </p:spPr>
        <p:txBody>
          <a:bodyPr wrap="none" rtlCol="0">
            <a:spAutoFit/>
          </a:bodyPr>
          <a:lstStyle/>
          <a:p>
            <a:r>
              <a:rPr lang="fr-FR" dirty="0">
                <a:solidFill>
                  <a:schemeClr val="accent1">
                    <a:lumMod val="50000"/>
                  </a:schemeClr>
                </a:solidFill>
              </a:rPr>
              <a:t>Arrêt des machines virtuelles :</a:t>
            </a:r>
          </a:p>
        </p:txBody>
      </p:sp>
      <p:pic>
        <p:nvPicPr>
          <p:cNvPr id="17" name="Image 16">
            <a:extLst>
              <a:ext uri="{FF2B5EF4-FFF2-40B4-BE49-F238E27FC236}">
                <a16:creationId xmlns:a16="http://schemas.microsoft.com/office/drawing/2014/main" id="{97BA3D2A-5C9B-40F8-84C2-FEF10FCC1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57" y="2013857"/>
            <a:ext cx="9353988" cy="3309258"/>
          </a:xfrm>
          <a:prstGeom prst="rect">
            <a:avLst/>
          </a:prstGeom>
        </p:spPr>
      </p:pic>
    </p:spTree>
    <p:extLst>
      <p:ext uri="{BB962C8B-B14F-4D97-AF65-F5344CB8AC3E}">
        <p14:creationId xmlns:p14="http://schemas.microsoft.com/office/powerpoint/2010/main" val="3253815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F9496AD-46D4-45C1-B7CA-E46FC69AC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63" y="6062541"/>
            <a:ext cx="3503360" cy="586647"/>
          </a:xfrm>
          <a:prstGeom prst="rect">
            <a:avLst/>
          </a:prstGeom>
        </p:spPr>
      </p:pic>
      <p:pic>
        <p:nvPicPr>
          <p:cNvPr id="10" name="Image 9">
            <a:extLst>
              <a:ext uri="{FF2B5EF4-FFF2-40B4-BE49-F238E27FC236}">
                <a16:creationId xmlns:a16="http://schemas.microsoft.com/office/drawing/2014/main" id="{29ECC5BC-784C-4F6E-8C63-980F596C9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63" y="1652340"/>
            <a:ext cx="5992240" cy="3789754"/>
          </a:xfrm>
          <a:prstGeom prst="rect">
            <a:avLst/>
          </a:prstGeom>
        </p:spPr>
      </p:pic>
      <p:sp>
        <p:nvSpPr>
          <p:cNvPr id="12" name="Titre 1">
            <a:extLst>
              <a:ext uri="{FF2B5EF4-FFF2-40B4-BE49-F238E27FC236}">
                <a16:creationId xmlns:a16="http://schemas.microsoft.com/office/drawing/2014/main" id="{A10A43F6-5BBC-43BD-9A41-BB332170FE8F}"/>
              </a:ext>
            </a:extLst>
          </p:cNvPr>
          <p:cNvSpPr>
            <a:spLocks noGrp="1"/>
          </p:cNvSpPr>
          <p:nvPr>
            <p:ph type="title"/>
          </p:nvPr>
        </p:nvSpPr>
        <p:spPr>
          <a:xfrm>
            <a:off x="677863" y="288760"/>
            <a:ext cx="8596312" cy="1320800"/>
          </a:xfrm>
        </p:spPr>
        <p:txBody>
          <a:bodyPr/>
          <a:lstStyle/>
          <a:p>
            <a:pPr algn="ctr"/>
            <a:r>
              <a:rPr lang="fr-FR" dirty="0">
                <a:ln>
                  <a:solidFill>
                    <a:schemeClr val="accent1">
                      <a:lumMod val="50000"/>
                    </a:schemeClr>
                  </a:solidFill>
                </a:ln>
              </a:rPr>
              <a:t>Activités</a:t>
            </a:r>
            <a:endParaRPr lang="fr-FR" dirty="0"/>
          </a:p>
        </p:txBody>
      </p:sp>
      <p:sp>
        <p:nvSpPr>
          <p:cNvPr id="13" name="ZoneTexte 12">
            <a:extLst>
              <a:ext uri="{FF2B5EF4-FFF2-40B4-BE49-F238E27FC236}">
                <a16:creationId xmlns:a16="http://schemas.microsoft.com/office/drawing/2014/main" id="{C2F469C5-CE40-4BA8-A7B1-573D23E9E3B0}"/>
              </a:ext>
            </a:extLst>
          </p:cNvPr>
          <p:cNvSpPr txBox="1"/>
          <p:nvPr/>
        </p:nvSpPr>
        <p:spPr>
          <a:xfrm>
            <a:off x="11361419" y="6488668"/>
            <a:ext cx="428322" cy="369332"/>
          </a:xfrm>
          <a:prstGeom prst="rect">
            <a:avLst/>
          </a:prstGeom>
          <a:noFill/>
        </p:spPr>
        <p:txBody>
          <a:bodyPr wrap="none" rtlCol="0">
            <a:spAutoFit/>
          </a:bodyPr>
          <a:lstStyle/>
          <a:p>
            <a:r>
              <a:rPr lang="fr-FR" dirty="0">
                <a:solidFill>
                  <a:srgbClr val="002060"/>
                </a:solidFill>
              </a:rPr>
              <a:t>11</a:t>
            </a:r>
          </a:p>
        </p:txBody>
      </p:sp>
      <p:sp>
        <p:nvSpPr>
          <p:cNvPr id="14" name="ZoneTexte 13">
            <a:extLst>
              <a:ext uri="{FF2B5EF4-FFF2-40B4-BE49-F238E27FC236}">
                <a16:creationId xmlns:a16="http://schemas.microsoft.com/office/drawing/2014/main" id="{3B0871AA-35F8-403F-A39C-060695E35E32}"/>
              </a:ext>
            </a:extLst>
          </p:cNvPr>
          <p:cNvSpPr txBox="1"/>
          <p:nvPr/>
        </p:nvSpPr>
        <p:spPr>
          <a:xfrm>
            <a:off x="677863" y="1164791"/>
            <a:ext cx="1997663" cy="369332"/>
          </a:xfrm>
          <a:prstGeom prst="rect">
            <a:avLst/>
          </a:prstGeom>
          <a:noFill/>
        </p:spPr>
        <p:txBody>
          <a:bodyPr wrap="none" rtlCol="0">
            <a:spAutoFit/>
          </a:bodyPr>
          <a:lstStyle/>
          <a:p>
            <a:r>
              <a:rPr lang="fr-FR" dirty="0">
                <a:solidFill>
                  <a:schemeClr val="accent1">
                    <a:lumMod val="50000"/>
                  </a:schemeClr>
                </a:solidFill>
              </a:rPr>
              <a:t>Mappage réseau :</a:t>
            </a:r>
          </a:p>
        </p:txBody>
      </p:sp>
      <p:sp>
        <p:nvSpPr>
          <p:cNvPr id="15" name="ZoneTexte 14">
            <a:extLst>
              <a:ext uri="{FF2B5EF4-FFF2-40B4-BE49-F238E27FC236}">
                <a16:creationId xmlns:a16="http://schemas.microsoft.com/office/drawing/2014/main" id="{F6E8D5CC-B5D5-4EA8-86A4-F648EFD50C0F}"/>
              </a:ext>
            </a:extLst>
          </p:cNvPr>
          <p:cNvSpPr txBox="1"/>
          <p:nvPr/>
        </p:nvSpPr>
        <p:spPr>
          <a:xfrm>
            <a:off x="677863" y="5693209"/>
            <a:ext cx="4028667" cy="369332"/>
          </a:xfrm>
          <a:prstGeom prst="rect">
            <a:avLst/>
          </a:prstGeom>
          <a:noFill/>
        </p:spPr>
        <p:txBody>
          <a:bodyPr wrap="none" rtlCol="0">
            <a:spAutoFit/>
          </a:bodyPr>
          <a:lstStyle/>
          <a:p>
            <a:r>
              <a:rPr lang="fr-FR" dirty="0">
                <a:solidFill>
                  <a:schemeClr val="accent1">
                    <a:lumMod val="50000"/>
                  </a:schemeClr>
                </a:solidFill>
              </a:rPr>
              <a:t>Exportation des machines virtuelles :</a:t>
            </a:r>
          </a:p>
        </p:txBody>
      </p:sp>
    </p:spTree>
    <p:extLst>
      <p:ext uri="{BB962C8B-B14F-4D97-AF65-F5344CB8AC3E}">
        <p14:creationId xmlns:p14="http://schemas.microsoft.com/office/powerpoint/2010/main" val="2589867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DCD9434-B50B-4F74-B277-C3506DF17C17}"/>
              </a:ext>
            </a:extLst>
          </p:cNvPr>
          <p:cNvPicPr>
            <a:picLocks noChangeAspect="1"/>
          </p:cNvPicPr>
          <p:nvPr/>
        </p:nvPicPr>
        <p:blipFill>
          <a:blip r:embed="rId3"/>
          <a:stretch>
            <a:fillRect/>
          </a:stretch>
        </p:blipFill>
        <p:spPr>
          <a:xfrm>
            <a:off x="241905" y="2706309"/>
            <a:ext cx="2909748" cy="2773446"/>
          </a:xfrm>
          <a:prstGeom prst="rect">
            <a:avLst/>
          </a:prstGeom>
        </p:spPr>
      </p:pic>
      <p:pic>
        <p:nvPicPr>
          <p:cNvPr id="8" name="Image 7">
            <a:extLst>
              <a:ext uri="{FF2B5EF4-FFF2-40B4-BE49-F238E27FC236}">
                <a16:creationId xmlns:a16="http://schemas.microsoft.com/office/drawing/2014/main" id="{7F469C3E-E877-4DBD-B81A-9A7088A25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078" y="2706309"/>
            <a:ext cx="2927527" cy="2773446"/>
          </a:xfrm>
          <a:prstGeom prst="rect">
            <a:avLst/>
          </a:prstGeom>
        </p:spPr>
      </p:pic>
      <p:pic>
        <p:nvPicPr>
          <p:cNvPr id="10" name="Image 9">
            <a:extLst>
              <a:ext uri="{FF2B5EF4-FFF2-40B4-BE49-F238E27FC236}">
                <a16:creationId xmlns:a16="http://schemas.microsoft.com/office/drawing/2014/main" id="{A7F7A908-AA7E-4645-88A5-AD78CC705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30" y="2706308"/>
            <a:ext cx="2933454" cy="2773447"/>
          </a:xfrm>
          <a:prstGeom prst="rect">
            <a:avLst/>
          </a:prstGeom>
        </p:spPr>
      </p:pic>
      <p:sp>
        <p:nvSpPr>
          <p:cNvPr id="11" name="Flèche : droite 10">
            <a:extLst>
              <a:ext uri="{FF2B5EF4-FFF2-40B4-BE49-F238E27FC236}">
                <a16:creationId xmlns:a16="http://schemas.microsoft.com/office/drawing/2014/main" id="{0FE39EDE-8A19-48CC-8E1A-31C94E56615C}"/>
              </a:ext>
            </a:extLst>
          </p:cNvPr>
          <p:cNvSpPr/>
          <p:nvPr/>
        </p:nvSpPr>
        <p:spPr>
          <a:xfrm>
            <a:off x="3251074" y="3913417"/>
            <a:ext cx="598714" cy="359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AD65CE32-8612-4FD0-8139-A81F67CABC13}"/>
              </a:ext>
            </a:extLst>
          </p:cNvPr>
          <p:cNvSpPr/>
          <p:nvPr/>
        </p:nvSpPr>
        <p:spPr>
          <a:xfrm>
            <a:off x="6961895" y="3913417"/>
            <a:ext cx="598714" cy="359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9A1174F-9124-4939-87C2-07934326899C}"/>
              </a:ext>
            </a:extLst>
          </p:cNvPr>
          <p:cNvSpPr txBox="1"/>
          <p:nvPr/>
        </p:nvSpPr>
        <p:spPr>
          <a:xfrm>
            <a:off x="677334" y="1817915"/>
            <a:ext cx="5072743" cy="400110"/>
          </a:xfrm>
          <a:prstGeom prst="rect">
            <a:avLst/>
          </a:prstGeom>
          <a:noFill/>
        </p:spPr>
        <p:txBody>
          <a:bodyPr wrap="square" rtlCol="0">
            <a:spAutoFit/>
          </a:bodyPr>
          <a:lstStyle/>
          <a:p>
            <a:r>
              <a:rPr lang="fr-FR" sz="2000" dirty="0">
                <a:ln>
                  <a:solidFill>
                    <a:schemeClr val="accent1">
                      <a:lumMod val="50000"/>
                    </a:schemeClr>
                  </a:solidFill>
                </a:ln>
                <a:solidFill>
                  <a:schemeClr val="accent1">
                    <a:lumMod val="75000"/>
                  </a:schemeClr>
                </a:solidFill>
              </a:rPr>
              <a:t>Exemple → Arrêt des machines virtuelles :</a:t>
            </a:r>
          </a:p>
        </p:txBody>
      </p:sp>
      <p:sp>
        <p:nvSpPr>
          <p:cNvPr id="14" name="ZoneTexte 13">
            <a:extLst>
              <a:ext uri="{FF2B5EF4-FFF2-40B4-BE49-F238E27FC236}">
                <a16:creationId xmlns:a16="http://schemas.microsoft.com/office/drawing/2014/main" id="{35E51E66-3E2E-4AB0-9F0C-73103D2983F4}"/>
              </a:ext>
            </a:extLst>
          </p:cNvPr>
          <p:cNvSpPr txBox="1"/>
          <p:nvPr/>
        </p:nvSpPr>
        <p:spPr>
          <a:xfrm>
            <a:off x="11361419" y="6488668"/>
            <a:ext cx="428322" cy="369332"/>
          </a:xfrm>
          <a:prstGeom prst="rect">
            <a:avLst/>
          </a:prstGeom>
          <a:noFill/>
        </p:spPr>
        <p:txBody>
          <a:bodyPr wrap="none" rtlCol="0">
            <a:spAutoFit/>
          </a:bodyPr>
          <a:lstStyle/>
          <a:p>
            <a:r>
              <a:rPr lang="fr-FR" dirty="0">
                <a:solidFill>
                  <a:srgbClr val="002060"/>
                </a:solidFill>
              </a:rPr>
              <a:t>12</a:t>
            </a:r>
          </a:p>
        </p:txBody>
      </p:sp>
      <p:sp>
        <p:nvSpPr>
          <p:cNvPr id="15" name="Titre 1">
            <a:extLst>
              <a:ext uri="{FF2B5EF4-FFF2-40B4-BE49-F238E27FC236}">
                <a16:creationId xmlns:a16="http://schemas.microsoft.com/office/drawing/2014/main" id="{E24D7E22-7C71-4EEA-8F50-AF8D38236867}"/>
              </a:ext>
            </a:extLst>
          </p:cNvPr>
          <p:cNvSpPr txBox="1">
            <a:spLocks/>
          </p:cNvSpPr>
          <p:nvPr/>
        </p:nvSpPr>
        <p:spPr>
          <a:xfrm>
            <a:off x="677863" y="28876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a:ln>
                  <a:solidFill>
                    <a:schemeClr val="accent1">
                      <a:lumMod val="50000"/>
                    </a:schemeClr>
                  </a:solidFill>
                </a:ln>
              </a:rPr>
              <a:t>Activités</a:t>
            </a:r>
            <a:endParaRPr lang="fr-FR" dirty="0"/>
          </a:p>
        </p:txBody>
      </p:sp>
    </p:spTree>
    <p:extLst>
      <p:ext uri="{BB962C8B-B14F-4D97-AF65-F5344CB8AC3E}">
        <p14:creationId xmlns:p14="http://schemas.microsoft.com/office/powerpoint/2010/main" val="3325799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2E4F1-934A-470B-84EE-C5C5269D32CF}"/>
              </a:ext>
            </a:extLst>
          </p:cNvPr>
          <p:cNvSpPr>
            <a:spLocks noGrp="1"/>
          </p:cNvSpPr>
          <p:nvPr>
            <p:ph type="title"/>
          </p:nvPr>
        </p:nvSpPr>
        <p:spPr>
          <a:xfrm>
            <a:off x="122162" y="2648857"/>
            <a:ext cx="8596668" cy="780143"/>
          </a:xfrm>
        </p:spPr>
        <p:txBody>
          <a:bodyPr>
            <a:normAutofit fontScale="90000"/>
          </a:bodyPr>
          <a:lstStyle/>
          <a:p>
            <a:pPr algn="ctr"/>
            <a:r>
              <a:rPr lang="fr-FR" sz="6000" dirty="0">
                <a:ln>
                  <a:solidFill>
                    <a:schemeClr val="accent1">
                      <a:lumMod val="50000"/>
                    </a:schemeClr>
                  </a:solidFill>
                </a:ln>
              </a:rPr>
              <a:t>CONCLUSION</a:t>
            </a:r>
            <a:br>
              <a:rPr lang="fr-FR" dirty="0">
                <a:ln>
                  <a:solidFill>
                    <a:schemeClr val="accent1">
                      <a:lumMod val="50000"/>
                    </a:schemeClr>
                  </a:solidFill>
                </a:ln>
              </a:rPr>
            </a:br>
            <a:endParaRPr lang="fr-FR" dirty="0"/>
          </a:p>
        </p:txBody>
      </p:sp>
      <p:sp>
        <p:nvSpPr>
          <p:cNvPr id="4" name="ZoneTexte 3">
            <a:extLst>
              <a:ext uri="{FF2B5EF4-FFF2-40B4-BE49-F238E27FC236}">
                <a16:creationId xmlns:a16="http://schemas.microsoft.com/office/drawing/2014/main" id="{3433A903-5F8F-4582-A2C0-0DAD972E3158}"/>
              </a:ext>
            </a:extLst>
          </p:cNvPr>
          <p:cNvSpPr txBox="1"/>
          <p:nvPr/>
        </p:nvSpPr>
        <p:spPr>
          <a:xfrm>
            <a:off x="11361419" y="6488668"/>
            <a:ext cx="428322" cy="369332"/>
          </a:xfrm>
          <a:prstGeom prst="rect">
            <a:avLst/>
          </a:prstGeom>
          <a:noFill/>
        </p:spPr>
        <p:txBody>
          <a:bodyPr wrap="none" rtlCol="0">
            <a:spAutoFit/>
          </a:bodyPr>
          <a:lstStyle/>
          <a:p>
            <a:r>
              <a:rPr lang="fr-FR" dirty="0">
                <a:solidFill>
                  <a:srgbClr val="002060"/>
                </a:solidFill>
              </a:rPr>
              <a:t>13</a:t>
            </a:r>
          </a:p>
        </p:txBody>
      </p:sp>
    </p:spTree>
    <p:extLst>
      <p:ext uri="{BB962C8B-B14F-4D97-AF65-F5344CB8AC3E}">
        <p14:creationId xmlns:p14="http://schemas.microsoft.com/office/powerpoint/2010/main" val="99742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19B1A3-786C-4071-91CA-D63EA4F4B28A}"/>
              </a:ext>
            </a:extLst>
          </p:cNvPr>
          <p:cNvSpPr>
            <a:spLocks noGrp="1"/>
          </p:cNvSpPr>
          <p:nvPr>
            <p:ph type="title"/>
          </p:nvPr>
        </p:nvSpPr>
        <p:spPr>
          <a:xfrm>
            <a:off x="677334" y="283029"/>
            <a:ext cx="8596668" cy="1320800"/>
          </a:xfrm>
        </p:spPr>
        <p:txBody>
          <a:bodyPr>
            <a:normAutofit/>
          </a:bodyPr>
          <a:lstStyle/>
          <a:p>
            <a:pPr algn="ctr"/>
            <a:r>
              <a:rPr lang="fr-FR" sz="5400" u="sng" dirty="0">
                <a:ln>
                  <a:solidFill>
                    <a:schemeClr val="accent1">
                      <a:lumMod val="50000"/>
                    </a:schemeClr>
                  </a:solidFill>
                </a:ln>
              </a:rPr>
              <a:t>PLAN</a:t>
            </a:r>
          </a:p>
        </p:txBody>
      </p:sp>
      <p:sp>
        <p:nvSpPr>
          <p:cNvPr id="4" name="ZoneTexte 3">
            <a:extLst>
              <a:ext uri="{FF2B5EF4-FFF2-40B4-BE49-F238E27FC236}">
                <a16:creationId xmlns:a16="http://schemas.microsoft.com/office/drawing/2014/main" id="{2D5CE659-251C-4DCC-841E-04991395174D}"/>
              </a:ext>
            </a:extLst>
          </p:cNvPr>
          <p:cNvSpPr txBox="1"/>
          <p:nvPr/>
        </p:nvSpPr>
        <p:spPr>
          <a:xfrm>
            <a:off x="1037926" y="2126341"/>
            <a:ext cx="8391208" cy="646331"/>
          </a:xfrm>
          <a:prstGeom prst="rect">
            <a:avLst/>
          </a:prstGeom>
          <a:noFill/>
        </p:spPr>
        <p:txBody>
          <a:bodyPr wrap="none" rtlCol="0">
            <a:spAutoFit/>
          </a:bodyPr>
          <a:lstStyle/>
          <a:p>
            <a:r>
              <a:rPr lang="fr-FR" sz="3600" dirty="0">
                <a:ln>
                  <a:solidFill>
                    <a:schemeClr val="accent1">
                      <a:lumMod val="50000"/>
                    </a:schemeClr>
                  </a:solidFill>
                </a:ln>
                <a:solidFill>
                  <a:schemeClr val="accent1">
                    <a:lumMod val="75000"/>
                  </a:schemeClr>
                </a:solidFill>
              </a:rPr>
              <a:t>I. Présentation de l’entreprise </a:t>
            </a:r>
            <a:r>
              <a:rPr lang="fr-FR" sz="2000" dirty="0">
                <a:ln>
                  <a:solidFill>
                    <a:schemeClr val="accent1">
                      <a:lumMod val="50000"/>
                    </a:schemeClr>
                  </a:solidFill>
                </a:ln>
                <a:solidFill>
                  <a:schemeClr val="accent1">
                    <a:lumMod val="75000"/>
                  </a:schemeClr>
                </a:solidFill>
              </a:rPr>
              <a:t>……………… 3-4</a:t>
            </a:r>
            <a:r>
              <a:rPr lang="fr-FR" sz="2000" dirty="0"/>
              <a:t> </a:t>
            </a:r>
          </a:p>
        </p:txBody>
      </p:sp>
      <p:sp>
        <p:nvSpPr>
          <p:cNvPr id="5" name="ZoneTexte 4">
            <a:extLst>
              <a:ext uri="{FF2B5EF4-FFF2-40B4-BE49-F238E27FC236}">
                <a16:creationId xmlns:a16="http://schemas.microsoft.com/office/drawing/2014/main" id="{A2CA8F90-F836-4027-B7B5-8B1C6DCAFED8}"/>
              </a:ext>
            </a:extLst>
          </p:cNvPr>
          <p:cNvSpPr txBox="1"/>
          <p:nvPr/>
        </p:nvSpPr>
        <p:spPr>
          <a:xfrm>
            <a:off x="1037926" y="2972018"/>
            <a:ext cx="8257389" cy="646331"/>
          </a:xfrm>
          <a:prstGeom prst="rect">
            <a:avLst/>
          </a:prstGeom>
          <a:noFill/>
        </p:spPr>
        <p:txBody>
          <a:bodyPr wrap="none" rtlCol="0">
            <a:spAutoFit/>
          </a:bodyPr>
          <a:lstStyle/>
          <a:p>
            <a:r>
              <a:rPr lang="fr-FR" sz="3600" dirty="0">
                <a:ln>
                  <a:solidFill>
                    <a:schemeClr val="accent1">
                      <a:lumMod val="50000"/>
                    </a:schemeClr>
                  </a:solidFill>
                </a:ln>
                <a:solidFill>
                  <a:schemeClr val="accent1">
                    <a:lumMod val="75000"/>
                  </a:schemeClr>
                </a:solidFill>
              </a:rPr>
              <a:t>II. Service d’accueil</a:t>
            </a:r>
            <a:r>
              <a:rPr lang="fr-FR" sz="2000" dirty="0">
                <a:ln>
                  <a:solidFill>
                    <a:schemeClr val="accent1">
                      <a:lumMod val="50000"/>
                    </a:schemeClr>
                  </a:solidFill>
                </a:ln>
                <a:solidFill>
                  <a:schemeClr val="accent1">
                    <a:lumMod val="75000"/>
                  </a:schemeClr>
                </a:solidFill>
              </a:rPr>
              <a:t> …………….………………………………… 5</a:t>
            </a:r>
            <a:r>
              <a:rPr lang="fr-FR" sz="2000" dirty="0"/>
              <a:t> </a:t>
            </a:r>
          </a:p>
        </p:txBody>
      </p:sp>
      <p:sp>
        <p:nvSpPr>
          <p:cNvPr id="7" name="ZoneTexte 6">
            <a:extLst>
              <a:ext uri="{FF2B5EF4-FFF2-40B4-BE49-F238E27FC236}">
                <a16:creationId xmlns:a16="http://schemas.microsoft.com/office/drawing/2014/main" id="{3315DDFD-72B7-4358-8C3F-5D073964A353}"/>
              </a:ext>
            </a:extLst>
          </p:cNvPr>
          <p:cNvSpPr txBox="1"/>
          <p:nvPr/>
        </p:nvSpPr>
        <p:spPr>
          <a:xfrm>
            <a:off x="1037926" y="3817695"/>
            <a:ext cx="8579785" cy="646331"/>
          </a:xfrm>
          <a:prstGeom prst="rect">
            <a:avLst/>
          </a:prstGeom>
          <a:noFill/>
        </p:spPr>
        <p:txBody>
          <a:bodyPr wrap="none" rtlCol="0">
            <a:spAutoFit/>
          </a:bodyPr>
          <a:lstStyle/>
          <a:p>
            <a:r>
              <a:rPr lang="fr-FR" sz="3600" dirty="0">
                <a:ln>
                  <a:solidFill>
                    <a:schemeClr val="accent1">
                      <a:lumMod val="50000"/>
                    </a:schemeClr>
                  </a:solidFill>
                </a:ln>
                <a:solidFill>
                  <a:schemeClr val="accent1">
                    <a:lumMod val="75000"/>
                  </a:schemeClr>
                </a:solidFill>
              </a:rPr>
              <a:t>III. Activités</a:t>
            </a:r>
            <a:r>
              <a:rPr lang="fr-FR" sz="2000" dirty="0">
                <a:ln>
                  <a:solidFill>
                    <a:schemeClr val="accent1">
                      <a:lumMod val="50000"/>
                    </a:schemeClr>
                  </a:solidFill>
                </a:ln>
                <a:solidFill>
                  <a:schemeClr val="accent1">
                    <a:lumMod val="75000"/>
                  </a:schemeClr>
                </a:solidFill>
              </a:rPr>
              <a:t> …………………………………………………………………… 6-12</a:t>
            </a:r>
            <a:r>
              <a:rPr lang="fr-FR" sz="2000" dirty="0"/>
              <a:t> </a:t>
            </a:r>
          </a:p>
        </p:txBody>
      </p:sp>
      <p:sp>
        <p:nvSpPr>
          <p:cNvPr id="8" name="ZoneTexte 7">
            <a:extLst>
              <a:ext uri="{FF2B5EF4-FFF2-40B4-BE49-F238E27FC236}">
                <a16:creationId xmlns:a16="http://schemas.microsoft.com/office/drawing/2014/main" id="{46D2E2A8-4A36-466B-A218-72718D69AF17}"/>
              </a:ext>
            </a:extLst>
          </p:cNvPr>
          <p:cNvSpPr txBox="1"/>
          <p:nvPr/>
        </p:nvSpPr>
        <p:spPr>
          <a:xfrm>
            <a:off x="1037926" y="4663372"/>
            <a:ext cx="8202887" cy="646331"/>
          </a:xfrm>
          <a:prstGeom prst="rect">
            <a:avLst/>
          </a:prstGeom>
          <a:noFill/>
        </p:spPr>
        <p:txBody>
          <a:bodyPr wrap="none" rtlCol="0">
            <a:spAutoFit/>
          </a:bodyPr>
          <a:lstStyle/>
          <a:p>
            <a:r>
              <a:rPr lang="fr-FR" sz="3600" dirty="0">
                <a:ln>
                  <a:solidFill>
                    <a:schemeClr val="accent1">
                      <a:lumMod val="50000"/>
                    </a:schemeClr>
                  </a:solidFill>
                </a:ln>
                <a:solidFill>
                  <a:schemeClr val="accent1">
                    <a:lumMod val="75000"/>
                  </a:schemeClr>
                </a:solidFill>
              </a:rPr>
              <a:t>Conclusion</a:t>
            </a:r>
            <a:r>
              <a:rPr lang="fr-FR" dirty="0">
                <a:ln>
                  <a:solidFill>
                    <a:schemeClr val="accent1">
                      <a:lumMod val="50000"/>
                    </a:schemeClr>
                  </a:solidFill>
                </a:ln>
                <a:solidFill>
                  <a:schemeClr val="accent1">
                    <a:lumMod val="75000"/>
                  </a:schemeClr>
                </a:solidFill>
              </a:rPr>
              <a:t> </a:t>
            </a:r>
            <a:r>
              <a:rPr lang="fr-FR" sz="2000" dirty="0">
                <a:ln>
                  <a:solidFill>
                    <a:schemeClr val="accent1">
                      <a:lumMod val="50000"/>
                    </a:schemeClr>
                  </a:solidFill>
                </a:ln>
                <a:solidFill>
                  <a:schemeClr val="accent1">
                    <a:lumMod val="75000"/>
                  </a:schemeClr>
                </a:solidFill>
              </a:rPr>
              <a:t>………………………………………………………………………… 13</a:t>
            </a:r>
            <a:r>
              <a:rPr lang="fr-FR" sz="2000" dirty="0"/>
              <a:t> </a:t>
            </a:r>
          </a:p>
        </p:txBody>
      </p:sp>
    </p:spTree>
    <p:extLst>
      <p:ext uri="{BB962C8B-B14F-4D97-AF65-F5344CB8AC3E}">
        <p14:creationId xmlns:p14="http://schemas.microsoft.com/office/powerpoint/2010/main" val="37847451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831B-BA8A-4573-9985-BD4291E17F1F}"/>
              </a:ext>
            </a:extLst>
          </p:cNvPr>
          <p:cNvSpPr>
            <a:spLocks noGrp="1"/>
          </p:cNvSpPr>
          <p:nvPr>
            <p:ph type="title"/>
          </p:nvPr>
        </p:nvSpPr>
        <p:spPr>
          <a:xfrm>
            <a:off x="677334" y="178773"/>
            <a:ext cx="8596668" cy="1320800"/>
          </a:xfrm>
        </p:spPr>
        <p:txBody>
          <a:bodyPr>
            <a:normAutofit fontScale="90000"/>
          </a:bodyPr>
          <a:lstStyle/>
          <a:p>
            <a:pPr algn="ctr"/>
            <a:r>
              <a:rPr lang="fr-FR" dirty="0"/>
              <a:t> </a:t>
            </a:r>
            <a:r>
              <a:rPr lang="fr-FR" sz="5400" dirty="0">
                <a:ln>
                  <a:solidFill>
                    <a:schemeClr val="accent1">
                      <a:lumMod val="50000"/>
                    </a:schemeClr>
                  </a:solidFill>
                </a:ln>
              </a:rPr>
              <a:t>Présentation de l’entreprise </a:t>
            </a:r>
            <a:endParaRPr lang="fr-FR" sz="5400" dirty="0"/>
          </a:p>
        </p:txBody>
      </p:sp>
      <p:pic>
        <p:nvPicPr>
          <p:cNvPr id="4" name="Espace réservé du contenu 3" descr="http://www.odeolis.fr/images/logo.png">
            <a:extLst>
              <a:ext uri="{FF2B5EF4-FFF2-40B4-BE49-F238E27FC236}">
                <a16:creationId xmlns:a16="http://schemas.microsoft.com/office/drawing/2014/main" id="{FCB6869C-094D-4F1E-A97F-C88470AD4868}"/>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53130" y="1213082"/>
            <a:ext cx="3634531" cy="927642"/>
          </a:xfrm>
          <a:prstGeom prst="rect">
            <a:avLst/>
          </a:prstGeom>
          <a:noFill/>
          <a:ln>
            <a:noFill/>
          </a:ln>
        </p:spPr>
      </p:pic>
      <p:sp>
        <p:nvSpPr>
          <p:cNvPr id="5" name="ZoneTexte 4">
            <a:extLst>
              <a:ext uri="{FF2B5EF4-FFF2-40B4-BE49-F238E27FC236}">
                <a16:creationId xmlns:a16="http://schemas.microsoft.com/office/drawing/2014/main" id="{7533E454-71C6-4E8F-811C-1BB229F2DB0B}"/>
              </a:ext>
            </a:extLst>
          </p:cNvPr>
          <p:cNvSpPr txBox="1"/>
          <p:nvPr/>
        </p:nvSpPr>
        <p:spPr>
          <a:xfrm>
            <a:off x="677334" y="2437944"/>
            <a:ext cx="9162007" cy="4524315"/>
          </a:xfrm>
          <a:prstGeom prst="rect">
            <a:avLst/>
          </a:prstGeom>
          <a:noFill/>
        </p:spPr>
        <p:txBody>
          <a:bodyPr wrap="square" rtlCol="0">
            <a:spAutoFit/>
          </a:bodyPr>
          <a:lstStyle/>
          <a:p>
            <a:r>
              <a:rPr lang="fr-FR" u="sng" dirty="0">
                <a:ln>
                  <a:solidFill>
                    <a:schemeClr val="accent1">
                      <a:lumMod val="50000"/>
                    </a:schemeClr>
                  </a:solidFill>
                </a:ln>
                <a:solidFill>
                  <a:schemeClr val="accent1">
                    <a:lumMod val="75000"/>
                  </a:schemeClr>
                </a:solidFill>
              </a:rPr>
              <a:t>Renseignements juridiques</a:t>
            </a:r>
            <a:r>
              <a:rPr lang="fr-FR" dirty="0">
                <a:ln>
                  <a:solidFill>
                    <a:schemeClr val="accent1">
                      <a:lumMod val="50000"/>
                    </a:schemeClr>
                  </a:solidFill>
                </a:ln>
                <a:solidFill>
                  <a:schemeClr val="accent1">
                    <a:lumMod val="75000"/>
                  </a:schemeClr>
                </a:solidFill>
              </a:rPr>
              <a:t> :</a:t>
            </a:r>
          </a:p>
          <a:p>
            <a:endParaRPr lang="fr-FR" dirty="0">
              <a:ln>
                <a:solidFill>
                  <a:schemeClr val="accent1">
                    <a:lumMod val="50000"/>
                  </a:schemeClr>
                </a:solidFill>
              </a:ln>
              <a:solidFill>
                <a:schemeClr val="accent1">
                  <a:lumMod val="75000"/>
                </a:schemeClr>
              </a:solidFill>
            </a:endParaRPr>
          </a:p>
          <a:p>
            <a:pPr lvl="1"/>
            <a:r>
              <a:rPr lang="fr-FR" dirty="0">
                <a:ln>
                  <a:solidFill>
                    <a:schemeClr val="accent1">
                      <a:lumMod val="50000"/>
                    </a:schemeClr>
                  </a:solidFill>
                </a:ln>
                <a:solidFill>
                  <a:schemeClr val="accent1">
                    <a:lumMod val="75000"/>
                  </a:schemeClr>
                </a:solidFill>
              </a:rPr>
              <a:t>→ Dénomination :			ODEOLIS</a:t>
            </a:r>
          </a:p>
          <a:p>
            <a:pPr lvl="1"/>
            <a:r>
              <a:rPr lang="fr-FR" dirty="0">
                <a:ln>
                  <a:solidFill>
                    <a:schemeClr val="accent1">
                      <a:lumMod val="50000"/>
                    </a:schemeClr>
                  </a:solidFill>
                </a:ln>
                <a:solidFill>
                  <a:schemeClr val="accent1">
                    <a:lumMod val="75000"/>
                  </a:schemeClr>
                </a:solidFill>
              </a:rPr>
              <a:t>→ Adresse du siège social		101 rue Saint Lazare, 75009 Paris</a:t>
            </a:r>
          </a:p>
          <a:p>
            <a:pPr lvl="1"/>
            <a:r>
              <a:rPr lang="fr-FR" dirty="0">
                <a:ln>
                  <a:solidFill>
                    <a:schemeClr val="accent1">
                      <a:lumMod val="50000"/>
                    </a:schemeClr>
                  </a:solidFill>
                </a:ln>
                <a:solidFill>
                  <a:schemeClr val="accent1">
                    <a:lumMod val="75000"/>
                  </a:schemeClr>
                </a:solidFill>
              </a:rPr>
              <a:t>→ Forme juridique INSEE :		Société par actions simplifiée</a:t>
            </a:r>
          </a:p>
          <a:p>
            <a:pPr lvl="1"/>
            <a:r>
              <a:rPr lang="fr-FR" dirty="0">
                <a:ln>
                  <a:solidFill>
                    <a:schemeClr val="accent1">
                      <a:lumMod val="50000"/>
                    </a:schemeClr>
                  </a:solidFill>
                </a:ln>
                <a:solidFill>
                  <a:schemeClr val="accent1">
                    <a:lumMod val="75000"/>
                  </a:schemeClr>
                </a:solidFill>
              </a:rPr>
              <a:t>→ Activité (Code NAF ou APE):		Activités informatiques (6209Z)</a:t>
            </a:r>
          </a:p>
          <a:p>
            <a:pPr lvl="1"/>
            <a:r>
              <a:rPr lang="fr-FR" dirty="0">
                <a:ln>
                  <a:solidFill>
                    <a:schemeClr val="accent1">
                      <a:lumMod val="50000"/>
                    </a:schemeClr>
                  </a:solidFill>
                </a:ln>
                <a:solidFill>
                  <a:schemeClr val="accent1">
                    <a:lumMod val="75000"/>
                  </a:schemeClr>
                </a:solidFill>
              </a:rPr>
              <a:t>→ Date de création :			12 mars 2010</a:t>
            </a:r>
          </a:p>
          <a:p>
            <a:pPr lvl="1"/>
            <a:r>
              <a:rPr lang="fr-FR" dirty="0">
                <a:ln>
                  <a:solidFill>
                    <a:schemeClr val="accent1">
                      <a:lumMod val="50000"/>
                    </a:schemeClr>
                  </a:solidFill>
                </a:ln>
                <a:solidFill>
                  <a:schemeClr val="accent1">
                    <a:lumMod val="75000"/>
                  </a:schemeClr>
                </a:solidFill>
              </a:rPr>
              <a:t>→ Effectifs :				315 salariés</a:t>
            </a:r>
          </a:p>
          <a:p>
            <a:pPr lvl="1"/>
            <a:r>
              <a:rPr lang="fr-FR" dirty="0">
                <a:ln>
                  <a:solidFill>
                    <a:schemeClr val="accent1">
                      <a:lumMod val="50000"/>
                    </a:schemeClr>
                  </a:solidFill>
                </a:ln>
                <a:solidFill>
                  <a:schemeClr val="accent1">
                    <a:lumMod val="75000"/>
                  </a:schemeClr>
                </a:solidFill>
              </a:rPr>
              <a:t>→ Capital social : 			500 000,00 €</a:t>
            </a:r>
          </a:p>
          <a:p>
            <a:pPr lvl="1"/>
            <a:r>
              <a:rPr lang="fr-FR" dirty="0">
                <a:ln>
                  <a:solidFill>
                    <a:schemeClr val="accent1">
                      <a:lumMod val="50000"/>
                    </a:schemeClr>
                  </a:solidFill>
                </a:ln>
                <a:solidFill>
                  <a:schemeClr val="accent1">
                    <a:lumMod val="75000"/>
                  </a:schemeClr>
                </a:solidFill>
              </a:rPr>
              <a:t>→ Chiffre d'affaires 2016		32 382 500,00 €</a:t>
            </a:r>
          </a:p>
          <a:p>
            <a:pPr lvl="1"/>
            <a:r>
              <a:rPr lang="fr-FR" dirty="0">
                <a:ln>
                  <a:solidFill>
                    <a:schemeClr val="accent1">
                      <a:lumMod val="50000"/>
                    </a:schemeClr>
                  </a:solidFill>
                </a:ln>
                <a:solidFill>
                  <a:schemeClr val="accent1">
                    <a:lumMod val="75000"/>
                  </a:schemeClr>
                </a:solidFill>
              </a:rPr>
              <a:t> </a:t>
            </a:r>
          </a:p>
          <a:p>
            <a:r>
              <a:rPr lang="fr-FR" u="sng" dirty="0">
                <a:ln>
                  <a:solidFill>
                    <a:schemeClr val="accent1">
                      <a:lumMod val="50000"/>
                    </a:schemeClr>
                  </a:solidFill>
                </a:ln>
                <a:solidFill>
                  <a:schemeClr val="accent1">
                    <a:lumMod val="75000"/>
                  </a:schemeClr>
                </a:solidFill>
              </a:rPr>
              <a:t>Dirigeants</a:t>
            </a:r>
            <a:r>
              <a:rPr lang="fr-FR" dirty="0">
                <a:ln>
                  <a:solidFill>
                    <a:schemeClr val="accent1">
                      <a:lumMod val="50000"/>
                    </a:schemeClr>
                  </a:solidFill>
                </a:ln>
                <a:solidFill>
                  <a:schemeClr val="accent1">
                    <a:lumMod val="75000"/>
                  </a:schemeClr>
                </a:solidFill>
              </a:rPr>
              <a:t> :</a:t>
            </a:r>
          </a:p>
          <a:p>
            <a:endParaRPr lang="fr-FR" dirty="0">
              <a:ln>
                <a:solidFill>
                  <a:schemeClr val="accent1">
                    <a:lumMod val="50000"/>
                  </a:schemeClr>
                </a:solidFill>
              </a:ln>
              <a:solidFill>
                <a:schemeClr val="accent1">
                  <a:lumMod val="75000"/>
                </a:schemeClr>
              </a:solidFill>
            </a:endParaRPr>
          </a:p>
          <a:p>
            <a:pPr lvl="1"/>
            <a:r>
              <a:rPr lang="fr-FR" dirty="0">
                <a:ln>
                  <a:solidFill>
                    <a:schemeClr val="accent1">
                      <a:lumMod val="50000"/>
                    </a:schemeClr>
                  </a:solidFill>
                </a:ln>
                <a:solidFill>
                  <a:schemeClr val="accent1">
                    <a:lumMod val="75000"/>
                  </a:schemeClr>
                </a:solidFill>
              </a:rPr>
              <a:t>→ Président				Pierre-Yves BESEME</a:t>
            </a:r>
          </a:p>
          <a:p>
            <a:pPr lvl="1"/>
            <a:r>
              <a:rPr lang="fr-FR" dirty="0">
                <a:ln>
                  <a:solidFill>
                    <a:schemeClr val="accent1">
                      <a:lumMod val="50000"/>
                    </a:schemeClr>
                  </a:solidFill>
                </a:ln>
                <a:solidFill>
                  <a:schemeClr val="accent1">
                    <a:lumMod val="75000"/>
                  </a:schemeClr>
                </a:solidFill>
              </a:rPr>
              <a:t>→ Directeur général			Grégoire de La </a:t>
            </a:r>
            <a:r>
              <a:rPr lang="fr-FR" dirty="0" err="1">
                <a:ln>
                  <a:solidFill>
                    <a:schemeClr val="accent1">
                      <a:lumMod val="50000"/>
                    </a:schemeClr>
                  </a:solidFill>
                </a:ln>
                <a:solidFill>
                  <a:schemeClr val="accent1">
                    <a:lumMod val="75000"/>
                  </a:schemeClr>
                </a:solidFill>
              </a:rPr>
              <a:t>Horie</a:t>
            </a:r>
            <a:endParaRPr lang="fr-FR" dirty="0">
              <a:ln>
                <a:solidFill>
                  <a:schemeClr val="accent1">
                    <a:lumMod val="50000"/>
                  </a:schemeClr>
                </a:solidFill>
              </a:ln>
              <a:solidFill>
                <a:schemeClr val="accent1">
                  <a:lumMod val="75000"/>
                </a:schemeClr>
              </a:solidFill>
            </a:endParaRPr>
          </a:p>
          <a:p>
            <a:endParaRPr lang="fr-FR" dirty="0">
              <a:ln>
                <a:solidFill>
                  <a:schemeClr val="accent1">
                    <a:lumMod val="50000"/>
                  </a:schemeClr>
                </a:solidFill>
              </a:ln>
              <a:solidFill>
                <a:schemeClr val="accent1">
                  <a:lumMod val="75000"/>
                </a:schemeClr>
              </a:solidFill>
            </a:endParaRPr>
          </a:p>
        </p:txBody>
      </p:sp>
      <p:sp>
        <p:nvSpPr>
          <p:cNvPr id="3" name="ZoneTexte 2">
            <a:extLst>
              <a:ext uri="{FF2B5EF4-FFF2-40B4-BE49-F238E27FC236}">
                <a16:creationId xmlns:a16="http://schemas.microsoft.com/office/drawing/2014/main" id="{F455EB36-587E-4842-B114-3250C93C4DE6}"/>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3</a:t>
            </a:r>
          </a:p>
        </p:txBody>
      </p:sp>
    </p:spTree>
    <p:extLst>
      <p:ext uri="{BB962C8B-B14F-4D97-AF65-F5344CB8AC3E}">
        <p14:creationId xmlns:p14="http://schemas.microsoft.com/office/powerpoint/2010/main" val="243331180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19B1A3-786C-4071-91CA-D63EA4F4B28A}"/>
              </a:ext>
            </a:extLst>
          </p:cNvPr>
          <p:cNvSpPr>
            <a:spLocks noGrp="1"/>
          </p:cNvSpPr>
          <p:nvPr>
            <p:ph type="title"/>
          </p:nvPr>
        </p:nvSpPr>
        <p:spPr>
          <a:xfrm>
            <a:off x="677334" y="199056"/>
            <a:ext cx="8596668" cy="1320800"/>
          </a:xfrm>
        </p:spPr>
        <p:txBody>
          <a:bodyPr>
            <a:normAutofit/>
          </a:bodyPr>
          <a:lstStyle/>
          <a:p>
            <a:pPr algn="ctr"/>
            <a:r>
              <a:rPr lang="fr-FR" sz="4800" dirty="0"/>
              <a:t> </a:t>
            </a:r>
            <a:r>
              <a:rPr lang="fr-FR" sz="4900" dirty="0">
                <a:ln>
                  <a:solidFill>
                    <a:schemeClr val="accent1">
                      <a:lumMod val="50000"/>
                    </a:schemeClr>
                  </a:solidFill>
                </a:ln>
              </a:rPr>
              <a:t>Présentation</a:t>
            </a:r>
            <a:r>
              <a:rPr lang="fr-FR" sz="4800" dirty="0">
                <a:ln>
                  <a:solidFill>
                    <a:schemeClr val="accent1">
                      <a:lumMod val="50000"/>
                    </a:schemeClr>
                  </a:solidFill>
                </a:ln>
              </a:rPr>
              <a:t> de l’entreprise </a:t>
            </a:r>
            <a:endParaRPr lang="fr-FR" sz="4800" dirty="0"/>
          </a:p>
        </p:txBody>
      </p:sp>
      <p:pic>
        <p:nvPicPr>
          <p:cNvPr id="4" name="Image 3">
            <a:extLst>
              <a:ext uri="{FF2B5EF4-FFF2-40B4-BE49-F238E27FC236}">
                <a16:creationId xmlns:a16="http://schemas.microsoft.com/office/drawing/2014/main" id="{FA1CC5A3-C8CE-41A7-B927-FFE454C97D0A}"/>
              </a:ext>
            </a:extLst>
          </p:cNvPr>
          <p:cNvPicPr/>
          <p:nvPr/>
        </p:nvPicPr>
        <p:blipFill>
          <a:blip r:embed="rId3">
            <a:extLst>
              <a:ext uri="{28A0092B-C50C-407E-A947-70E740481C1C}">
                <a14:useLocalDpi xmlns:a14="http://schemas.microsoft.com/office/drawing/2010/main" val="0"/>
              </a:ext>
            </a:extLst>
          </a:blip>
          <a:stretch>
            <a:fillRect/>
          </a:stretch>
        </p:blipFill>
        <p:spPr>
          <a:xfrm>
            <a:off x="1150546" y="1204397"/>
            <a:ext cx="7650243" cy="3527350"/>
          </a:xfrm>
          <a:prstGeom prst="rect">
            <a:avLst/>
          </a:prstGeom>
        </p:spPr>
      </p:pic>
      <p:pic>
        <p:nvPicPr>
          <p:cNvPr id="3" name="Image 2">
            <a:extLst>
              <a:ext uri="{FF2B5EF4-FFF2-40B4-BE49-F238E27FC236}">
                <a16:creationId xmlns:a16="http://schemas.microsoft.com/office/drawing/2014/main" id="{39822A66-2E11-4A14-BD85-37C766757FA2}"/>
              </a:ext>
            </a:extLst>
          </p:cNvPr>
          <p:cNvPicPr>
            <a:picLocks noChangeAspect="1"/>
          </p:cNvPicPr>
          <p:nvPr/>
        </p:nvPicPr>
        <p:blipFill>
          <a:blip r:embed="rId4"/>
          <a:stretch>
            <a:fillRect/>
          </a:stretch>
        </p:blipFill>
        <p:spPr>
          <a:xfrm>
            <a:off x="533398" y="4937563"/>
            <a:ext cx="7372662" cy="1550326"/>
          </a:xfrm>
          <a:prstGeom prst="rect">
            <a:avLst/>
          </a:prstGeom>
        </p:spPr>
      </p:pic>
      <p:sp>
        <p:nvSpPr>
          <p:cNvPr id="7" name="ZoneTexte 6">
            <a:extLst>
              <a:ext uri="{FF2B5EF4-FFF2-40B4-BE49-F238E27FC236}">
                <a16:creationId xmlns:a16="http://schemas.microsoft.com/office/drawing/2014/main" id="{6A19ABAD-A20C-44FA-B4F2-ECFF4B91BA4F}"/>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4</a:t>
            </a:r>
          </a:p>
        </p:txBody>
      </p:sp>
    </p:spTree>
    <p:extLst>
      <p:ext uri="{BB962C8B-B14F-4D97-AF65-F5344CB8AC3E}">
        <p14:creationId xmlns:p14="http://schemas.microsoft.com/office/powerpoint/2010/main" val="40947409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DB1FFF-8730-4B5B-AD6E-8040CAE95D97}"/>
              </a:ext>
            </a:extLst>
          </p:cNvPr>
          <p:cNvSpPr>
            <a:spLocks noGrp="1"/>
          </p:cNvSpPr>
          <p:nvPr>
            <p:ph type="title"/>
          </p:nvPr>
        </p:nvSpPr>
        <p:spPr>
          <a:xfrm>
            <a:off x="489857" y="177832"/>
            <a:ext cx="8596668" cy="1320800"/>
          </a:xfrm>
        </p:spPr>
        <p:txBody>
          <a:bodyPr/>
          <a:lstStyle/>
          <a:p>
            <a:pPr algn="ctr"/>
            <a:r>
              <a:rPr lang="fr-FR" dirty="0"/>
              <a:t> </a:t>
            </a:r>
            <a:r>
              <a:rPr lang="fr-FR" dirty="0">
                <a:ln>
                  <a:solidFill>
                    <a:schemeClr val="accent1">
                      <a:lumMod val="50000"/>
                    </a:schemeClr>
                  </a:solidFill>
                </a:ln>
              </a:rPr>
              <a:t>Service d’accueil</a:t>
            </a:r>
            <a:endParaRPr lang="fr-FR" dirty="0"/>
          </a:p>
        </p:txBody>
      </p:sp>
      <p:sp>
        <p:nvSpPr>
          <p:cNvPr id="6" name="ZoneTexte 5">
            <a:extLst>
              <a:ext uri="{FF2B5EF4-FFF2-40B4-BE49-F238E27FC236}">
                <a16:creationId xmlns:a16="http://schemas.microsoft.com/office/drawing/2014/main" id="{867F5ADB-4E10-4B0A-8326-BA5F6E64340C}"/>
              </a:ext>
            </a:extLst>
          </p:cNvPr>
          <p:cNvSpPr txBox="1"/>
          <p:nvPr/>
        </p:nvSpPr>
        <p:spPr>
          <a:xfrm>
            <a:off x="4788191" y="2090172"/>
            <a:ext cx="5081209" cy="2677656"/>
          </a:xfrm>
          <a:prstGeom prst="rect">
            <a:avLst/>
          </a:prstGeom>
          <a:noFill/>
        </p:spPr>
        <p:txBody>
          <a:bodyPr wrap="square" rtlCol="0">
            <a:spAutoFit/>
          </a:bodyPr>
          <a:lstStyle/>
          <a:p>
            <a:r>
              <a:rPr lang="fr-FR" sz="2400" u="sng" dirty="0">
                <a:ln>
                  <a:solidFill>
                    <a:schemeClr val="accent1">
                      <a:lumMod val="50000"/>
                    </a:schemeClr>
                  </a:solidFill>
                </a:ln>
                <a:solidFill>
                  <a:schemeClr val="accent1">
                    <a:lumMod val="75000"/>
                  </a:schemeClr>
                </a:solidFill>
              </a:rPr>
              <a:t>Service Desk</a:t>
            </a:r>
            <a:r>
              <a:rPr lang="fr-FR" sz="2400" dirty="0">
                <a:ln>
                  <a:solidFill>
                    <a:schemeClr val="accent1">
                      <a:lumMod val="50000"/>
                    </a:schemeClr>
                  </a:solidFill>
                </a:ln>
                <a:solidFill>
                  <a:schemeClr val="accent1">
                    <a:lumMod val="75000"/>
                  </a:schemeClr>
                </a:solidFill>
              </a:rPr>
              <a:t> :</a:t>
            </a:r>
          </a:p>
          <a:p>
            <a:endParaRPr lang="fr-FR" sz="2400" dirty="0">
              <a:ln>
                <a:solidFill>
                  <a:schemeClr val="accent1">
                    <a:lumMod val="50000"/>
                  </a:schemeClr>
                </a:solidFill>
              </a:ln>
              <a:solidFill>
                <a:schemeClr val="accent1">
                  <a:lumMod val="75000"/>
                </a:schemeClr>
              </a:solidFill>
            </a:endParaRPr>
          </a:p>
          <a:p>
            <a:r>
              <a:rPr lang="fr-FR" sz="2400" dirty="0">
                <a:ln>
                  <a:solidFill>
                    <a:schemeClr val="accent1">
                      <a:lumMod val="50000"/>
                    </a:schemeClr>
                  </a:solidFill>
                </a:ln>
                <a:solidFill>
                  <a:schemeClr val="accent1">
                    <a:lumMod val="75000"/>
                  </a:schemeClr>
                </a:solidFill>
              </a:rPr>
              <a:t>		→ Niveau 1</a:t>
            </a:r>
          </a:p>
          <a:p>
            <a:endParaRPr lang="fr-FR" sz="2400" dirty="0">
              <a:ln>
                <a:solidFill>
                  <a:schemeClr val="accent1">
                    <a:lumMod val="50000"/>
                  </a:schemeClr>
                </a:solidFill>
              </a:ln>
              <a:solidFill>
                <a:schemeClr val="accent1">
                  <a:lumMod val="75000"/>
                </a:schemeClr>
              </a:solidFill>
            </a:endParaRPr>
          </a:p>
          <a:p>
            <a:r>
              <a:rPr lang="fr-FR" sz="2400" dirty="0">
                <a:ln>
                  <a:solidFill>
                    <a:schemeClr val="accent1">
                      <a:lumMod val="50000"/>
                    </a:schemeClr>
                  </a:solidFill>
                </a:ln>
                <a:solidFill>
                  <a:schemeClr val="accent1">
                    <a:lumMod val="75000"/>
                  </a:schemeClr>
                </a:solidFill>
              </a:rPr>
              <a:t>		→ Niveau 2</a:t>
            </a:r>
          </a:p>
          <a:p>
            <a:endParaRPr lang="fr-FR" sz="2400" dirty="0">
              <a:ln>
                <a:solidFill>
                  <a:schemeClr val="accent1">
                    <a:lumMod val="50000"/>
                  </a:schemeClr>
                </a:solidFill>
              </a:ln>
              <a:solidFill>
                <a:schemeClr val="accent1">
                  <a:lumMod val="75000"/>
                </a:schemeClr>
              </a:solidFill>
            </a:endParaRPr>
          </a:p>
          <a:p>
            <a:r>
              <a:rPr lang="fr-FR" sz="2400" dirty="0">
                <a:ln>
                  <a:solidFill>
                    <a:schemeClr val="accent1">
                      <a:lumMod val="50000"/>
                    </a:schemeClr>
                  </a:solidFill>
                </a:ln>
                <a:solidFill>
                  <a:schemeClr val="accent1">
                    <a:lumMod val="75000"/>
                  </a:schemeClr>
                </a:solidFill>
              </a:rPr>
              <a:t>		→ Niveau 3</a:t>
            </a:r>
          </a:p>
        </p:txBody>
      </p:sp>
      <p:pic>
        <p:nvPicPr>
          <p:cNvPr id="9" name="Image 8">
            <a:extLst>
              <a:ext uri="{FF2B5EF4-FFF2-40B4-BE49-F238E27FC236}">
                <a16:creationId xmlns:a16="http://schemas.microsoft.com/office/drawing/2014/main" id="{B066A891-5C89-456F-AF1B-C1854C4D24F3}"/>
              </a:ext>
            </a:extLst>
          </p:cNvPr>
          <p:cNvPicPr>
            <a:picLocks noChangeAspect="1"/>
          </p:cNvPicPr>
          <p:nvPr/>
        </p:nvPicPr>
        <p:blipFill>
          <a:blip r:embed="rId3"/>
          <a:stretch>
            <a:fillRect/>
          </a:stretch>
        </p:blipFill>
        <p:spPr>
          <a:xfrm>
            <a:off x="458889" y="740226"/>
            <a:ext cx="3274804" cy="6019800"/>
          </a:xfrm>
          <a:prstGeom prst="rect">
            <a:avLst/>
          </a:prstGeom>
        </p:spPr>
      </p:pic>
      <p:sp>
        <p:nvSpPr>
          <p:cNvPr id="7" name="ZoneTexte 6">
            <a:extLst>
              <a:ext uri="{FF2B5EF4-FFF2-40B4-BE49-F238E27FC236}">
                <a16:creationId xmlns:a16="http://schemas.microsoft.com/office/drawing/2014/main" id="{09BD8A2F-4C9D-428B-A7B2-EC4DB1A5342A}"/>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5</a:t>
            </a:r>
          </a:p>
        </p:txBody>
      </p:sp>
    </p:spTree>
    <p:extLst>
      <p:ext uri="{BB962C8B-B14F-4D97-AF65-F5344CB8AC3E}">
        <p14:creationId xmlns:p14="http://schemas.microsoft.com/office/powerpoint/2010/main" val="3706265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831B-BA8A-4573-9985-BD4291E17F1F}"/>
              </a:ext>
            </a:extLst>
          </p:cNvPr>
          <p:cNvSpPr>
            <a:spLocks noGrp="1"/>
          </p:cNvSpPr>
          <p:nvPr>
            <p:ph type="title"/>
          </p:nvPr>
        </p:nvSpPr>
        <p:spPr>
          <a:xfrm>
            <a:off x="639228" y="261260"/>
            <a:ext cx="8596668" cy="1320800"/>
          </a:xfrm>
        </p:spPr>
        <p:txBody>
          <a:bodyPr/>
          <a:lstStyle/>
          <a:p>
            <a:pPr algn="ctr"/>
            <a:r>
              <a:rPr lang="fr-FR" dirty="0"/>
              <a:t> </a:t>
            </a:r>
            <a:r>
              <a:rPr lang="fr-FR" dirty="0">
                <a:ln>
                  <a:solidFill>
                    <a:schemeClr val="accent1">
                      <a:lumMod val="50000"/>
                    </a:schemeClr>
                  </a:solidFill>
                </a:ln>
              </a:rPr>
              <a:t>Activités</a:t>
            </a:r>
            <a:endParaRPr lang="fr-FR" dirty="0"/>
          </a:p>
        </p:txBody>
      </p:sp>
      <p:pic>
        <p:nvPicPr>
          <p:cNvPr id="4" name="Image 3">
            <a:extLst>
              <a:ext uri="{FF2B5EF4-FFF2-40B4-BE49-F238E27FC236}">
                <a16:creationId xmlns:a16="http://schemas.microsoft.com/office/drawing/2014/main" id="{074812E3-E71B-4A12-9C6F-26F898933E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6698" y="1079537"/>
            <a:ext cx="4352021" cy="2749008"/>
          </a:xfrm>
          <a:prstGeom prst="rect">
            <a:avLst/>
          </a:prstGeom>
          <a:noFill/>
          <a:ln>
            <a:noFill/>
          </a:ln>
        </p:spPr>
      </p:pic>
      <p:pic>
        <p:nvPicPr>
          <p:cNvPr id="5" name="Image 4">
            <a:extLst>
              <a:ext uri="{FF2B5EF4-FFF2-40B4-BE49-F238E27FC236}">
                <a16:creationId xmlns:a16="http://schemas.microsoft.com/office/drawing/2014/main" id="{9A079C88-C7D0-4A3E-A7F6-6CAE0361869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7665" y="2268671"/>
            <a:ext cx="4352021" cy="3189106"/>
          </a:xfrm>
          <a:prstGeom prst="rect">
            <a:avLst/>
          </a:prstGeom>
          <a:noFill/>
          <a:ln>
            <a:noFill/>
          </a:ln>
        </p:spPr>
      </p:pic>
      <p:pic>
        <p:nvPicPr>
          <p:cNvPr id="6" name="Image 5">
            <a:extLst>
              <a:ext uri="{FF2B5EF4-FFF2-40B4-BE49-F238E27FC236}">
                <a16:creationId xmlns:a16="http://schemas.microsoft.com/office/drawing/2014/main" id="{76BAA51E-A175-4787-AD9B-B88F4273B81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228" y="4038941"/>
            <a:ext cx="4216447" cy="2655774"/>
          </a:xfrm>
          <a:prstGeom prst="rect">
            <a:avLst/>
          </a:prstGeom>
          <a:noFill/>
          <a:ln>
            <a:noFill/>
          </a:ln>
        </p:spPr>
      </p:pic>
      <p:sp>
        <p:nvSpPr>
          <p:cNvPr id="8" name="ZoneTexte 7">
            <a:extLst>
              <a:ext uri="{FF2B5EF4-FFF2-40B4-BE49-F238E27FC236}">
                <a16:creationId xmlns:a16="http://schemas.microsoft.com/office/drawing/2014/main" id="{C13FC9F6-EE2B-4065-831C-2FC30CDA7196}"/>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6</a:t>
            </a:r>
          </a:p>
        </p:txBody>
      </p:sp>
    </p:spTree>
    <p:extLst>
      <p:ext uri="{BB962C8B-B14F-4D97-AF65-F5344CB8AC3E}">
        <p14:creationId xmlns:p14="http://schemas.microsoft.com/office/powerpoint/2010/main" val="832284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E:\Stage Odéolis\Projet_Dindon_pour_la_Stime\Projet Dindon.png">
            <a:extLst>
              <a:ext uri="{FF2B5EF4-FFF2-40B4-BE49-F238E27FC236}">
                <a16:creationId xmlns:a16="http://schemas.microsoft.com/office/drawing/2014/main" id="{0F033941-0DB2-4969-A041-EAE8BA393D5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657" y="-79704"/>
            <a:ext cx="8022772" cy="6269297"/>
          </a:xfrm>
          <a:prstGeom prst="rect">
            <a:avLst/>
          </a:prstGeom>
          <a:noFill/>
          <a:ln>
            <a:noFill/>
          </a:ln>
        </p:spPr>
      </p:pic>
      <p:sp>
        <p:nvSpPr>
          <p:cNvPr id="5" name="ZoneTexte 4">
            <a:extLst>
              <a:ext uri="{FF2B5EF4-FFF2-40B4-BE49-F238E27FC236}">
                <a16:creationId xmlns:a16="http://schemas.microsoft.com/office/drawing/2014/main" id="{91FCF4D5-86B7-4BF2-8C4F-7001E2ABC982}"/>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7</a:t>
            </a:r>
          </a:p>
        </p:txBody>
      </p:sp>
    </p:spTree>
    <p:extLst>
      <p:ext uri="{BB962C8B-B14F-4D97-AF65-F5344CB8AC3E}">
        <p14:creationId xmlns:p14="http://schemas.microsoft.com/office/powerpoint/2010/main" val="127748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DB1FFF-8730-4B5B-AD6E-8040CAE95D97}"/>
              </a:ext>
            </a:extLst>
          </p:cNvPr>
          <p:cNvSpPr>
            <a:spLocks noGrp="1"/>
          </p:cNvSpPr>
          <p:nvPr>
            <p:ph type="title"/>
          </p:nvPr>
        </p:nvSpPr>
        <p:spPr>
          <a:xfrm>
            <a:off x="677334" y="288760"/>
            <a:ext cx="8596668" cy="1320800"/>
          </a:xfrm>
        </p:spPr>
        <p:txBody>
          <a:bodyPr/>
          <a:lstStyle/>
          <a:p>
            <a:pPr algn="ctr"/>
            <a:r>
              <a:rPr lang="fr-FR" dirty="0">
                <a:ln>
                  <a:solidFill>
                    <a:schemeClr val="accent1">
                      <a:lumMod val="50000"/>
                    </a:schemeClr>
                  </a:solidFill>
                </a:ln>
              </a:rPr>
              <a:t>Activités</a:t>
            </a:r>
            <a:endParaRPr lang="fr-FR" dirty="0"/>
          </a:p>
        </p:txBody>
      </p:sp>
      <p:sp>
        <p:nvSpPr>
          <p:cNvPr id="4" name="ZoneTexte 3">
            <a:extLst>
              <a:ext uri="{FF2B5EF4-FFF2-40B4-BE49-F238E27FC236}">
                <a16:creationId xmlns:a16="http://schemas.microsoft.com/office/drawing/2014/main" id="{34325252-11B1-4A03-801F-FE0965259918}"/>
              </a:ext>
            </a:extLst>
          </p:cNvPr>
          <p:cNvSpPr txBox="1"/>
          <p:nvPr/>
        </p:nvSpPr>
        <p:spPr>
          <a:xfrm>
            <a:off x="677334" y="1561068"/>
            <a:ext cx="7939161" cy="4339650"/>
          </a:xfrm>
          <a:prstGeom prst="rect">
            <a:avLst/>
          </a:prstGeom>
          <a:noFill/>
        </p:spPr>
        <p:txBody>
          <a:bodyPr wrap="none" rtlCol="0">
            <a:spAutoFit/>
          </a:bodyPr>
          <a:lstStyle/>
          <a:p>
            <a:r>
              <a:rPr lang="fr-FR" sz="2400" u="sng" dirty="0">
                <a:ln>
                  <a:solidFill>
                    <a:schemeClr val="accent1">
                      <a:lumMod val="50000"/>
                    </a:schemeClr>
                  </a:solidFill>
                </a:ln>
                <a:solidFill>
                  <a:schemeClr val="accent1">
                    <a:lumMod val="75000"/>
                  </a:schemeClr>
                </a:solidFill>
              </a:rPr>
              <a:t>Script PowerShell</a:t>
            </a:r>
            <a:r>
              <a:rPr lang="fr-FR" sz="2400" dirty="0">
                <a:ln>
                  <a:solidFill>
                    <a:schemeClr val="accent1">
                      <a:lumMod val="50000"/>
                    </a:schemeClr>
                  </a:solidFill>
                </a:ln>
                <a:solidFill>
                  <a:schemeClr val="accent1">
                    <a:lumMod val="75000"/>
                  </a:schemeClr>
                </a:solidFill>
              </a:rPr>
              <a:t> :</a:t>
            </a: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Arrêt des machines virtuelles</a:t>
            </a: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Test de la connexion entres les deux serveurs</a:t>
            </a: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Mise en place du mappage réseau</a:t>
            </a: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Exportation des machines virtuelles</a:t>
            </a:r>
          </a:p>
          <a:p>
            <a:endParaRPr lang="fr-FR" dirty="0">
              <a:ln>
                <a:solidFill>
                  <a:schemeClr val="accent1">
                    <a:lumMod val="50000"/>
                  </a:schemeClr>
                </a:solidFill>
              </a:ln>
              <a:solidFill>
                <a:schemeClr val="accent1">
                  <a:lumMod val="75000"/>
                </a:schemeClr>
              </a:solidFill>
            </a:endParaRPr>
          </a:p>
          <a:p>
            <a:endParaRPr lang="fr-FR" dirty="0">
              <a:ln>
                <a:solidFill>
                  <a:schemeClr val="accent1">
                    <a:lumMod val="50000"/>
                  </a:schemeClr>
                </a:solidFill>
              </a:ln>
              <a:solidFill>
                <a:schemeClr val="accent1">
                  <a:lumMod val="75000"/>
                </a:schemeClr>
              </a:solidFill>
            </a:endParaRP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Importation des machines virtuelles</a:t>
            </a:r>
          </a:p>
          <a:p>
            <a:endParaRPr lang="fr-FR" dirty="0">
              <a:ln>
                <a:solidFill>
                  <a:schemeClr val="accent1">
                    <a:lumMod val="50000"/>
                  </a:schemeClr>
                </a:solidFill>
              </a:ln>
              <a:solidFill>
                <a:schemeClr val="accent1">
                  <a:lumMod val="75000"/>
                </a:schemeClr>
              </a:solidFill>
            </a:endParaRPr>
          </a:p>
          <a:p>
            <a:r>
              <a:rPr lang="fr-FR" dirty="0">
                <a:ln>
                  <a:solidFill>
                    <a:schemeClr val="accent1">
                      <a:lumMod val="50000"/>
                    </a:schemeClr>
                  </a:solidFill>
                </a:ln>
                <a:solidFill>
                  <a:schemeClr val="accent1">
                    <a:lumMod val="75000"/>
                  </a:schemeClr>
                </a:solidFill>
              </a:rPr>
              <a:t>			→ Configuration du nouveau serveur</a:t>
            </a:r>
          </a:p>
        </p:txBody>
      </p:sp>
      <p:sp>
        <p:nvSpPr>
          <p:cNvPr id="6" name="ZoneTexte 5">
            <a:extLst>
              <a:ext uri="{FF2B5EF4-FFF2-40B4-BE49-F238E27FC236}">
                <a16:creationId xmlns:a16="http://schemas.microsoft.com/office/drawing/2014/main" id="{0ECB49B5-72FD-4D4F-8FFA-07C5451B363A}"/>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8</a:t>
            </a:r>
          </a:p>
        </p:txBody>
      </p:sp>
    </p:spTree>
    <p:extLst>
      <p:ext uri="{BB962C8B-B14F-4D97-AF65-F5344CB8AC3E}">
        <p14:creationId xmlns:p14="http://schemas.microsoft.com/office/powerpoint/2010/main" val="1501470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left)">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left)">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12" end="12"/>
                                            </p:txEl>
                                          </p:spTgt>
                                        </p:tgtEl>
                                        <p:attrNameLst>
                                          <p:attrName>style.visibility</p:attrName>
                                        </p:attrNameLst>
                                      </p:cBhvr>
                                      <p:to>
                                        <p:strVal val="visible"/>
                                      </p:to>
                                    </p:set>
                                    <p:animEffect transition="in" filter="wipe(left)">
                                      <p:cBhvr>
                                        <p:cTn id="32" dur="500"/>
                                        <p:tgtEl>
                                          <p:spTgt spid="4">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animEffect transition="in" filter="wipe(left)">
                                      <p:cBhvr>
                                        <p:cTn id="37"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DB35792C-3273-4F0E-99F3-02C41BDC38EF}"/>
              </a:ext>
            </a:extLst>
          </p:cNvPr>
          <p:cNvSpPr>
            <a:spLocks noGrp="1"/>
          </p:cNvSpPr>
          <p:nvPr>
            <p:ph type="title"/>
          </p:nvPr>
        </p:nvSpPr>
        <p:spPr>
          <a:xfrm>
            <a:off x="677863" y="288760"/>
            <a:ext cx="8596312" cy="788926"/>
          </a:xfrm>
        </p:spPr>
        <p:txBody>
          <a:bodyPr/>
          <a:lstStyle/>
          <a:p>
            <a:pPr algn="ctr"/>
            <a:r>
              <a:rPr lang="fr-FR" dirty="0">
                <a:ln>
                  <a:solidFill>
                    <a:schemeClr val="accent1">
                      <a:lumMod val="50000"/>
                    </a:schemeClr>
                  </a:solidFill>
                </a:ln>
              </a:rPr>
              <a:t>Activités</a:t>
            </a:r>
            <a:endParaRPr lang="fr-FR" dirty="0"/>
          </a:p>
        </p:txBody>
      </p:sp>
      <p:sp>
        <p:nvSpPr>
          <p:cNvPr id="5" name="ZoneTexte 4">
            <a:extLst>
              <a:ext uri="{FF2B5EF4-FFF2-40B4-BE49-F238E27FC236}">
                <a16:creationId xmlns:a16="http://schemas.microsoft.com/office/drawing/2014/main" id="{7BC91ABB-4421-472E-A00C-373F683AA8C1}"/>
              </a:ext>
            </a:extLst>
          </p:cNvPr>
          <p:cNvSpPr txBox="1"/>
          <p:nvPr/>
        </p:nvSpPr>
        <p:spPr>
          <a:xfrm>
            <a:off x="11361419" y="6488668"/>
            <a:ext cx="306494" cy="369332"/>
          </a:xfrm>
          <a:prstGeom prst="rect">
            <a:avLst/>
          </a:prstGeom>
          <a:noFill/>
        </p:spPr>
        <p:txBody>
          <a:bodyPr wrap="none" rtlCol="0">
            <a:spAutoFit/>
          </a:bodyPr>
          <a:lstStyle/>
          <a:p>
            <a:r>
              <a:rPr lang="fr-FR" dirty="0">
                <a:solidFill>
                  <a:srgbClr val="002060"/>
                </a:solidFill>
              </a:rPr>
              <a:t>9</a:t>
            </a:r>
          </a:p>
        </p:txBody>
      </p:sp>
      <p:pic>
        <p:nvPicPr>
          <p:cNvPr id="9" name="Image 8">
            <a:extLst>
              <a:ext uri="{FF2B5EF4-FFF2-40B4-BE49-F238E27FC236}">
                <a16:creationId xmlns:a16="http://schemas.microsoft.com/office/drawing/2014/main" id="{F63F60F5-7B21-465E-BB01-8320E1C14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573" y="4351927"/>
            <a:ext cx="4920596" cy="1953766"/>
          </a:xfrm>
          <a:prstGeom prst="rect">
            <a:avLst/>
          </a:prstGeom>
        </p:spPr>
      </p:pic>
      <p:pic>
        <p:nvPicPr>
          <p:cNvPr id="15" name="Image 14">
            <a:extLst>
              <a:ext uri="{FF2B5EF4-FFF2-40B4-BE49-F238E27FC236}">
                <a16:creationId xmlns:a16="http://schemas.microsoft.com/office/drawing/2014/main" id="{18D731AD-5EB7-4947-8BCA-32BC1E336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77" y="1930342"/>
            <a:ext cx="7706380" cy="1135677"/>
          </a:xfrm>
          <a:prstGeom prst="rect">
            <a:avLst/>
          </a:prstGeom>
        </p:spPr>
      </p:pic>
      <p:sp>
        <p:nvSpPr>
          <p:cNvPr id="18" name="ZoneTexte 17">
            <a:extLst>
              <a:ext uri="{FF2B5EF4-FFF2-40B4-BE49-F238E27FC236}">
                <a16:creationId xmlns:a16="http://schemas.microsoft.com/office/drawing/2014/main" id="{CD723472-FD41-465B-BD6C-973F17A31637}"/>
              </a:ext>
            </a:extLst>
          </p:cNvPr>
          <p:cNvSpPr txBox="1"/>
          <p:nvPr/>
        </p:nvSpPr>
        <p:spPr>
          <a:xfrm>
            <a:off x="1239573" y="1319348"/>
            <a:ext cx="3825086" cy="369332"/>
          </a:xfrm>
          <a:prstGeom prst="rect">
            <a:avLst/>
          </a:prstGeom>
          <a:noFill/>
        </p:spPr>
        <p:txBody>
          <a:bodyPr wrap="none" rtlCol="0">
            <a:spAutoFit/>
          </a:bodyPr>
          <a:lstStyle/>
          <a:p>
            <a:r>
              <a:rPr lang="fr-FR" dirty="0">
                <a:solidFill>
                  <a:schemeClr val="accent1">
                    <a:lumMod val="50000"/>
                  </a:schemeClr>
                </a:solidFill>
              </a:rPr>
              <a:t>Nom de chaque machine virtuelle :</a:t>
            </a:r>
          </a:p>
        </p:txBody>
      </p:sp>
      <p:sp>
        <p:nvSpPr>
          <p:cNvPr id="19" name="ZoneTexte 18">
            <a:extLst>
              <a:ext uri="{FF2B5EF4-FFF2-40B4-BE49-F238E27FC236}">
                <a16:creationId xmlns:a16="http://schemas.microsoft.com/office/drawing/2014/main" id="{F3584003-04E0-49E1-9385-A36E961AE092}"/>
              </a:ext>
            </a:extLst>
          </p:cNvPr>
          <p:cNvSpPr txBox="1"/>
          <p:nvPr/>
        </p:nvSpPr>
        <p:spPr>
          <a:xfrm>
            <a:off x="1239573" y="3524307"/>
            <a:ext cx="3789820" cy="369332"/>
          </a:xfrm>
          <a:prstGeom prst="rect">
            <a:avLst/>
          </a:prstGeom>
          <a:noFill/>
        </p:spPr>
        <p:txBody>
          <a:bodyPr wrap="none" rtlCol="0">
            <a:spAutoFit/>
          </a:bodyPr>
          <a:lstStyle/>
          <a:p>
            <a:r>
              <a:rPr lang="fr-FR" dirty="0">
                <a:solidFill>
                  <a:schemeClr val="accent1">
                    <a:lumMod val="50000"/>
                  </a:schemeClr>
                </a:solidFill>
              </a:rPr>
              <a:t>Etat de chaque machine virtuelle :</a:t>
            </a:r>
          </a:p>
        </p:txBody>
      </p:sp>
    </p:spTree>
    <p:extLst>
      <p:ext uri="{BB962C8B-B14F-4D97-AF65-F5344CB8AC3E}">
        <p14:creationId xmlns:p14="http://schemas.microsoft.com/office/powerpoint/2010/main" val="480027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Template>
  <TotalTime>610</TotalTime>
  <Words>337</Words>
  <Application>Microsoft Office PowerPoint</Application>
  <PresentationFormat>Grand écran</PresentationFormat>
  <Paragraphs>105</Paragraphs>
  <Slides>13</Slides>
  <Notes>10</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13</vt:i4>
      </vt:variant>
    </vt:vector>
  </HeadingPairs>
  <TitlesOfParts>
    <vt:vector size="22" baseType="lpstr">
      <vt:lpstr>Arial</vt:lpstr>
      <vt:lpstr>Calibri</vt:lpstr>
      <vt:lpstr>Calibri Light</vt:lpstr>
      <vt:lpstr>Trebuchet MS</vt:lpstr>
      <vt:lpstr>Wingdings 2</vt:lpstr>
      <vt:lpstr>Wingdings 3</vt:lpstr>
      <vt:lpstr>HDOfficeLightV0</vt:lpstr>
      <vt:lpstr>1_HDOfficeLightV0</vt:lpstr>
      <vt:lpstr>Facette</vt:lpstr>
      <vt:lpstr>Présentation PowerPoint</vt:lpstr>
      <vt:lpstr>PLAN</vt:lpstr>
      <vt:lpstr> Présentation de l’entreprise </vt:lpstr>
      <vt:lpstr> Présentation de l’entreprise </vt:lpstr>
      <vt:lpstr> Service d’accueil</vt:lpstr>
      <vt:lpstr> Activités</vt:lpstr>
      <vt:lpstr>Présentation PowerPoint</vt:lpstr>
      <vt:lpstr>Activités</vt:lpstr>
      <vt:lpstr>Activités</vt:lpstr>
      <vt:lpstr>Activités</vt:lpstr>
      <vt:lpstr>Activités</vt:lpstr>
      <vt:lpstr>Présentation PowerPoint</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Guillaume Ruiz</dc:creator>
  <cp:lastModifiedBy>Guillaume Ruiz</cp:lastModifiedBy>
  <cp:revision>37</cp:revision>
  <dcterms:created xsi:type="dcterms:W3CDTF">2018-06-24T11:12:30Z</dcterms:created>
  <dcterms:modified xsi:type="dcterms:W3CDTF">2019-03-25T22:14:19Z</dcterms:modified>
</cp:coreProperties>
</file>